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68" r:id="rId15"/>
    <p:sldId id="276" r:id="rId16"/>
    <p:sldId id="269" r:id="rId17"/>
    <p:sldId id="270" r:id="rId18"/>
    <p:sldId id="271" r:id="rId19"/>
    <p:sldId id="279" r:id="rId20"/>
    <p:sldId id="278" r:id="rId21"/>
    <p:sldId id="280" r:id="rId22"/>
    <p:sldId id="274" r:id="rId23"/>
    <p:sldId id="272" r:id="rId24"/>
    <p:sldId id="273" r:id="rId25"/>
    <p:sldId id="281" r:id="rId26"/>
    <p:sldId id="282" r:id="rId27"/>
  </p:sldIdLst>
  <p:sldSz cx="9144000" cy="6858000" type="screen4x3"/>
  <p:notesSz cx="69469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B210C87-8EA8-41B6-AD67-97CB813DD1FD}" type="datetimeFigureOut">
              <a:rPr lang="en-US" smtClean="0"/>
              <a:pPr/>
              <a:t>12/28/2015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ACCB0C1-E0CA-4BB8-A904-B5E4E522BE2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210C87-8EA8-41B6-AD67-97CB813DD1FD}"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CB0C1-E0CA-4BB8-A904-B5E4E522BE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210C87-8EA8-41B6-AD67-97CB813DD1FD}"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CB0C1-E0CA-4BB8-A904-B5E4E522BE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B210C87-8EA8-41B6-AD67-97CB813DD1FD}"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CB0C1-E0CA-4BB8-A904-B5E4E522BE2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210C87-8EA8-41B6-AD67-97CB813DD1FD}" type="datetimeFigureOut">
              <a:rPr lang="en-US" smtClean="0"/>
              <a:pPr/>
              <a:t>12/28/2015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ACCB0C1-E0CA-4BB8-A904-B5E4E522BE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B210C87-8EA8-41B6-AD67-97CB813DD1FD}"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CB0C1-E0CA-4BB8-A904-B5E4E522BE2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B210C87-8EA8-41B6-AD67-97CB813DD1FD}" type="datetimeFigureOut">
              <a:rPr lang="en-US" smtClean="0"/>
              <a:pPr/>
              <a:t>12/28/2015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CB0C1-E0CA-4BB8-A904-B5E4E522BE2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210C87-8EA8-41B6-AD67-97CB813DD1FD}" type="datetimeFigureOut">
              <a:rPr lang="en-US" smtClean="0"/>
              <a:pPr/>
              <a:t>12/28/2015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CB0C1-E0CA-4BB8-A904-B5E4E522BE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10C87-8EA8-41B6-AD67-97CB813DD1FD}" type="datetimeFigureOut">
              <a:rPr lang="en-US" smtClean="0"/>
              <a:pPr/>
              <a:t>12/28/2015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CB0C1-E0CA-4BB8-A904-B5E4E522BE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210C87-8EA8-41B6-AD67-97CB813DD1FD}"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CB0C1-E0CA-4BB8-A904-B5E4E522BE2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210C87-8EA8-41B6-AD67-97CB813DD1FD}" type="datetimeFigureOut">
              <a:rPr lang="en-US" smtClean="0"/>
              <a:pPr/>
              <a:t>12/28/2015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ACCB0C1-E0CA-4BB8-A904-B5E4E522BE2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B210C87-8EA8-41B6-AD67-97CB813DD1FD}" type="datetimeFigureOut">
              <a:rPr lang="en-US" smtClean="0"/>
              <a:pPr/>
              <a:t>12/28/2015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ACCB0C1-E0CA-4BB8-A904-B5E4E522BE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wmf"/><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wmf"/><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wmf"/><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wmf"/><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wmf"/><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wmf"/><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wmf"/><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5.wmf"/><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olio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52600" y="1981200"/>
            <a:ext cx="5867400" cy="3633788"/>
          </a:xfrm>
          <a:prstGeom prst="rect">
            <a:avLst/>
          </a:prstGeom>
          <a:noFill/>
        </p:spPr>
      </p:pic>
      <p:sp>
        <p:nvSpPr>
          <p:cNvPr id="3" name="TextBox 2"/>
          <p:cNvSpPr txBox="1"/>
          <p:nvPr/>
        </p:nvSpPr>
        <p:spPr>
          <a:xfrm>
            <a:off x="533400" y="304800"/>
            <a:ext cx="8305800" cy="1569660"/>
          </a:xfrm>
          <a:prstGeom prst="rect">
            <a:avLst/>
          </a:prstGeom>
          <a:noFill/>
        </p:spPr>
        <p:txBody>
          <a:bodyPr wrap="square" rtlCol="0">
            <a:spAutoFit/>
          </a:bodyPr>
          <a:lstStyle/>
          <a:p>
            <a:pPr algn="ctr"/>
            <a:r>
              <a:rPr lang="en-US" sz="3200" b="1" dirty="0" smtClean="0">
                <a:latin typeface="Architect" pitchFamily="34" charset="0"/>
              </a:rPr>
              <a:t>How did William T. Sherman’s war strategies impact Georgia and the outcome of the Civil War?</a:t>
            </a:r>
            <a:endParaRPr lang="en-US" sz="3200" b="1" dirty="0">
              <a:latin typeface="Architec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rime_scene"/>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1981200" y="3141663"/>
            <a:ext cx="5029200" cy="2497137"/>
          </a:xfrm>
          <a:prstGeom prst="rect">
            <a:avLst/>
          </a:prstGeom>
          <a:noFill/>
        </p:spPr>
      </p:pic>
      <p:pic>
        <p:nvPicPr>
          <p:cNvPr id="41987" name="Picture 3" descr="Area1"/>
          <p:cNvPicPr>
            <a:picLocks noChangeAspect="1" noChangeArrowheads="1"/>
          </p:cNvPicPr>
          <p:nvPr/>
        </p:nvPicPr>
        <p:blipFill>
          <a:blip r:embed="rId3" cstate="print"/>
          <a:srcRect/>
          <a:stretch>
            <a:fillRect/>
          </a:stretch>
        </p:blipFill>
        <p:spPr bwMode="auto">
          <a:xfrm>
            <a:off x="1404938" y="1304925"/>
            <a:ext cx="6334125" cy="13620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jpittman\Local Settings\Temporary Internet Files\Content.IE5\EB27JK4U\MC900014793[1].wmf"/>
          <p:cNvPicPr>
            <a:picLocks noChangeAspect="1" noChangeArrowheads="1"/>
          </p:cNvPicPr>
          <p:nvPr/>
        </p:nvPicPr>
        <p:blipFill>
          <a:blip r:embed="rId2" cstate="print"/>
          <a:srcRect/>
          <a:stretch>
            <a:fillRect/>
          </a:stretch>
        </p:blipFill>
        <p:spPr bwMode="auto">
          <a:xfrm>
            <a:off x="381000" y="-8263"/>
            <a:ext cx="8229600" cy="7004232"/>
          </a:xfrm>
          <a:prstGeom prst="rect">
            <a:avLst/>
          </a:prstGeom>
          <a:noFill/>
        </p:spPr>
      </p:pic>
      <p:pic>
        <p:nvPicPr>
          <p:cNvPr id="6" name="Picture 16" descr="crime_scen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295400" y="1295400"/>
            <a:ext cx="2527397" cy="1254125"/>
          </a:xfrm>
          <a:prstGeom prst="rect">
            <a:avLst/>
          </a:prstGeom>
          <a:noFill/>
        </p:spPr>
      </p:pic>
      <p:sp>
        <p:nvSpPr>
          <p:cNvPr id="7" name="TextBox 6"/>
          <p:cNvSpPr txBox="1"/>
          <p:nvPr/>
        </p:nvSpPr>
        <p:spPr>
          <a:xfrm>
            <a:off x="1447800" y="762000"/>
            <a:ext cx="2286000" cy="381000"/>
          </a:xfrm>
          <a:prstGeom prst="rect">
            <a:avLst/>
          </a:prstGeom>
          <a:noFill/>
        </p:spPr>
        <p:txBody>
          <a:bodyPr wrap="square" rtlCol="0">
            <a:spAutoFit/>
          </a:bodyPr>
          <a:lstStyle/>
          <a:p>
            <a:r>
              <a:rPr lang="en-US" b="1" dirty="0" smtClean="0"/>
              <a:t>Area 1: Crime Scene</a:t>
            </a:r>
            <a:endParaRPr lang="en-US" b="1" dirty="0"/>
          </a:p>
        </p:txBody>
      </p:sp>
      <p:pic>
        <p:nvPicPr>
          <p:cNvPr id="11" name="Picture 10" descr="ebanezer 16.jpg"/>
          <p:cNvPicPr>
            <a:picLocks noChangeAspect="1"/>
          </p:cNvPicPr>
          <p:nvPr/>
        </p:nvPicPr>
        <p:blipFill>
          <a:blip r:embed="rId4" cstate="print"/>
          <a:stretch>
            <a:fillRect/>
          </a:stretch>
        </p:blipFill>
        <p:spPr>
          <a:xfrm>
            <a:off x="5029200" y="685800"/>
            <a:ext cx="2705100" cy="3810000"/>
          </a:xfrm>
          <a:prstGeom prst="rect">
            <a:avLst/>
          </a:prstGeom>
        </p:spPr>
      </p:pic>
      <p:pic>
        <p:nvPicPr>
          <p:cNvPr id="12" name="Picture 11" descr="ebanezer 19.jpg"/>
          <p:cNvPicPr>
            <a:picLocks noChangeAspect="1"/>
          </p:cNvPicPr>
          <p:nvPr/>
        </p:nvPicPr>
        <p:blipFill>
          <a:blip r:embed="rId5" cstate="print"/>
          <a:stretch>
            <a:fillRect/>
          </a:stretch>
        </p:blipFill>
        <p:spPr>
          <a:xfrm>
            <a:off x="1219200" y="2590800"/>
            <a:ext cx="2667000" cy="2875472"/>
          </a:xfrm>
          <a:prstGeom prst="rect">
            <a:avLst/>
          </a:prstGeom>
        </p:spPr>
      </p:pic>
      <p:sp>
        <p:nvSpPr>
          <p:cNvPr id="13" name="TextBox 12"/>
          <p:cNvSpPr txBox="1"/>
          <p:nvPr/>
        </p:nvSpPr>
        <p:spPr>
          <a:xfrm>
            <a:off x="4953000" y="4724400"/>
            <a:ext cx="2895600" cy="369332"/>
          </a:xfrm>
          <a:prstGeom prst="rect">
            <a:avLst/>
          </a:prstGeom>
          <a:noFill/>
        </p:spPr>
        <p:txBody>
          <a:bodyPr wrap="square" rtlCol="0">
            <a:spAutoFit/>
          </a:bodyPr>
          <a:lstStyle/>
          <a:p>
            <a:r>
              <a:rPr lang="en-US" dirty="0" smtClean="0"/>
              <a:t>December 9, 1864</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jpittman\Local Settings\Temporary Internet Files\Content.IE5\EB27JK4U\MC900014793[2].wmf"/>
          <p:cNvPicPr>
            <a:picLocks noChangeAspect="1" noChangeArrowheads="1"/>
          </p:cNvPicPr>
          <p:nvPr/>
        </p:nvPicPr>
        <p:blipFill>
          <a:blip r:embed="rId2" cstate="print"/>
          <a:srcRect/>
          <a:stretch>
            <a:fillRect/>
          </a:stretch>
        </p:blipFill>
        <p:spPr bwMode="auto">
          <a:xfrm>
            <a:off x="381000" y="228600"/>
            <a:ext cx="8458200" cy="6302045"/>
          </a:xfrm>
          <a:prstGeom prst="rect">
            <a:avLst/>
          </a:prstGeom>
          <a:noFill/>
        </p:spPr>
      </p:pic>
      <p:pic>
        <p:nvPicPr>
          <p:cNvPr id="3" name="Picture 16" descr="crime_scen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295400" y="1295400"/>
            <a:ext cx="2527397" cy="1254125"/>
          </a:xfrm>
          <a:prstGeom prst="rect">
            <a:avLst/>
          </a:prstGeom>
          <a:noFill/>
        </p:spPr>
      </p:pic>
      <p:sp>
        <p:nvSpPr>
          <p:cNvPr id="4" name="TextBox 3"/>
          <p:cNvSpPr txBox="1"/>
          <p:nvPr/>
        </p:nvSpPr>
        <p:spPr>
          <a:xfrm>
            <a:off x="1447800" y="762000"/>
            <a:ext cx="2286000" cy="381000"/>
          </a:xfrm>
          <a:prstGeom prst="rect">
            <a:avLst/>
          </a:prstGeom>
          <a:noFill/>
        </p:spPr>
        <p:txBody>
          <a:bodyPr wrap="square" rtlCol="0">
            <a:spAutoFit/>
          </a:bodyPr>
          <a:lstStyle/>
          <a:p>
            <a:r>
              <a:rPr lang="en-US" b="1" dirty="0" smtClean="0"/>
              <a:t>Area 1: Crime Scene</a:t>
            </a:r>
            <a:endParaRPr lang="en-US" b="1" dirty="0"/>
          </a:p>
        </p:txBody>
      </p:sp>
      <p:pic>
        <p:nvPicPr>
          <p:cNvPr id="5" name="Picture 4" descr="ebanezer swamp3.jpg"/>
          <p:cNvPicPr>
            <a:picLocks noChangeAspect="1"/>
          </p:cNvPicPr>
          <p:nvPr/>
        </p:nvPicPr>
        <p:blipFill>
          <a:blip r:embed="rId4" cstate="print"/>
          <a:stretch>
            <a:fillRect/>
          </a:stretch>
        </p:blipFill>
        <p:spPr>
          <a:xfrm>
            <a:off x="1295400" y="2667000"/>
            <a:ext cx="2686050" cy="2637701"/>
          </a:xfrm>
          <a:prstGeom prst="rect">
            <a:avLst/>
          </a:prstGeom>
        </p:spPr>
      </p:pic>
      <p:pic>
        <p:nvPicPr>
          <p:cNvPr id="6" name="Picture 5" descr="ebanezer.jpg"/>
          <p:cNvPicPr>
            <a:picLocks noChangeAspect="1"/>
          </p:cNvPicPr>
          <p:nvPr/>
        </p:nvPicPr>
        <p:blipFill>
          <a:blip r:embed="rId5" cstate="print"/>
          <a:stretch>
            <a:fillRect/>
          </a:stretch>
        </p:blipFill>
        <p:spPr>
          <a:xfrm>
            <a:off x="5105400" y="3657600"/>
            <a:ext cx="2895600" cy="1809750"/>
          </a:xfrm>
          <a:prstGeom prst="rect">
            <a:avLst/>
          </a:prstGeom>
        </p:spPr>
      </p:pic>
      <p:pic>
        <p:nvPicPr>
          <p:cNvPr id="7" name="Picture 6" descr="ebenezer map.png"/>
          <p:cNvPicPr>
            <a:picLocks noChangeAspect="1"/>
          </p:cNvPicPr>
          <p:nvPr/>
        </p:nvPicPr>
        <p:blipFill>
          <a:blip r:embed="rId6" cstate="print"/>
          <a:stretch>
            <a:fillRect/>
          </a:stretch>
        </p:blipFill>
        <p:spPr>
          <a:xfrm>
            <a:off x="5257800" y="838200"/>
            <a:ext cx="2286000" cy="2638425"/>
          </a:xfrm>
          <a:prstGeom prst="rect">
            <a:avLst/>
          </a:prstGeom>
        </p:spPr>
      </p:pic>
      <p:sp>
        <p:nvSpPr>
          <p:cNvPr id="8" name="Freeform 7"/>
          <p:cNvSpPr/>
          <p:nvPr/>
        </p:nvSpPr>
        <p:spPr>
          <a:xfrm>
            <a:off x="7160455" y="2335237"/>
            <a:ext cx="162196" cy="95099"/>
          </a:xfrm>
          <a:custGeom>
            <a:avLst/>
            <a:gdLst>
              <a:gd name="connsiteX0" fmla="*/ 84407 w 162196"/>
              <a:gd name="connsiteY0" fmla="*/ 0 h 95099"/>
              <a:gd name="connsiteX1" fmla="*/ 42203 w 162196"/>
              <a:gd name="connsiteY1" fmla="*/ 14068 h 95099"/>
              <a:gd name="connsiteX2" fmla="*/ 84407 w 162196"/>
              <a:gd name="connsiteY2" fmla="*/ 0 h 95099"/>
              <a:gd name="connsiteX3" fmla="*/ 28136 w 162196"/>
              <a:gd name="connsiteY3" fmla="*/ 56271 h 95099"/>
              <a:gd name="connsiteX4" fmla="*/ 42203 w 162196"/>
              <a:gd name="connsiteY4" fmla="*/ 14068 h 95099"/>
              <a:gd name="connsiteX5" fmla="*/ 70339 w 162196"/>
              <a:gd name="connsiteY5" fmla="*/ 84406 h 95099"/>
              <a:gd name="connsiteX6" fmla="*/ 0 w 162196"/>
              <a:gd name="connsiteY6" fmla="*/ 70338 h 95099"/>
              <a:gd name="connsiteX7" fmla="*/ 56271 w 162196"/>
              <a:gd name="connsiteY7" fmla="*/ 14068 h 95099"/>
              <a:gd name="connsiteX8" fmla="*/ 84407 w 162196"/>
              <a:gd name="connsiteY8" fmla="*/ 42203 h 95099"/>
              <a:gd name="connsiteX9" fmla="*/ 84407 w 162196"/>
              <a:gd name="connsiteY9" fmla="*/ 0 h 9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96" h="95099">
                <a:moveTo>
                  <a:pt x="84407" y="0"/>
                </a:moveTo>
                <a:lnTo>
                  <a:pt x="42203" y="14068"/>
                </a:lnTo>
                <a:lnTo>
                  <a:pt x="84407" y="0"/>
                </a:lnTo>
                <a:cubicBezTo>
                  <a:pt x="84407" y="1"/>
                  <a:pt x="65650" y="93783"/>
                  <a:pt x="28136" y="56271"/>
                </a:cubicBezTo>
                <a:cubicBezTo>
                  <a:pt x="17650" y="45786"/>
                  <a:pt x="37514" y="28136"/>
                  <a:pt x="42203" y="14068"/>
                </a:cubicBezTo>
                <a:cubicBezTo>
                  <a:pt x="45846" y="15282"/>
                  <a:pt x="162196" y="38478"/>
                  <a:pt x="70339" y="84406"/>
                </a:cubicBezTo>
                <a:cubicBezTo>
                  <a:pt x="48953" y="95099"/>
                  <a:pt x="23446" y="75027"/>
                  <a:pt x="0" y="70338"/>
                </a:cubicBezTo>
                <a:cubicBezTo>
                  <a:pt x="9379" y="42202"/>
                  <a:pt x="9379" y="4689"/>
                  <a:pt x="56271" y="14068"/>
                </a:cubicBezTo>
                <a:cubicBezTo>
                  <a:pt x="69277" y="16669"/>
                  <a:pt x="75028" y="32825"/>
                  <a:pt x="84407" y="42203"/>
                </a:cubicBezTo>
                <a:cubicBezTo>
                  <a:pt x="32255" y="59587"/>
                  <a:pt x="28940" y="62903"/>
                  <a:pt x="84407"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34200" y="1524000"/>
            <a:ext cx="1600200" cy="646331"/>
          </a:xfrm>
          <a:prstGeom prst="rect">
            <a:avLst/>
          </a:prstGeom>
          <a:noFill/>
        </p:spPr>
        <p:txBody>
          <a:bodyPr wrap="square" rtlCol="0">
            <a:spAutoFit/>
          </a:bodyPr>
          <a:lstStyle/>
          <a:p>
            <a:r>
              <a:rPr lang="en-US" dirty="0" smtClean="0"/>
              <a:t>Ebenezer Creek, GA</a:t>
            </a:r>
            <a:endParaRPr lang="en-US" dirty="0"/>
          </a:p>
        </p:txBody>
      </p:sp>
      <p:cxnSp>
        <p:nvCxnSpPr>
          <p:cNvPr id="11" name="Straight Arrow Connector 10"/>
          <p:cNvCxnSpPr/>
          <p:nvPr/>
        </p:nvCxnSpPr>
        <p:spPr>
          <a:xfrm rot="5400000">
            <a:off x="7315200" y="20574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coroners_report"/>
          <p:cNvPicPr>
            <a:picLocks noChangeAspect="1" noChangeArrowheads="1"/>
          </p:cNvPicPr>
          <p:nvPr/>
        </p:nvPicPr>
        <p:blipFill>
          <a:blip r:embed="rId2" cstate="print"/>
          <a:srcRect/>
          <a:stretch>
            <a:fillRect/>
          </a:stretch>
        </p:blipFill>
        <p:spPr bwMode="auto">
          <a:xfrm>
            <a:off x="3227388" y="2895600"/>
            <a:ext cx="2182812" cy="3276600"/>
          </a:xfrm>
          <a:prstGeom prst="rect">
            <a:avLst/>
          </a:prstGeom>
          <a:noFill/>
        </p:spPr>
      </p:pic>
      <p:pic>
        <p:nvPicPr>
          <p:cNvPr id="7175" name="Picture 7" descr="Area2"/>
          <p:cNvPicPr>
            <a:picLocks noChangeAspect="1" noChangeArrowheads="1"/>
          </p:cNvPicPr>
          <p:nvPr/>
        </p:nvPicPr>
        <p:blipFill>
          <a:blip r:embed="rId3" cstate="print"/>
          <a:srcRect/>
          <a:stretch>
            <a:fillRect/>
          </a:stretch>
        </p:blipFill>
        <p:spPr bwMode="auto">
          <a:xfrm>
            <a:off x="47625" y="1295400"/>
            <a:ext cx="9048750" cy="13620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jpittman\Local Settings\Temporary Internet Files\Content.IE5\EB27JK4U\MC900014793[2].wmf"/>
          <p:cNvPicPr>
            <a:picLocks noChangeAspect="1" noChangeArrowheads="1"/>
          </p:cNvPicPr>
          <p:nvPr/>
        </p:nvPicPr>
        <p:blipFill>
          <a:blip r:embed="rId2" cstate="print"/>
          <a:srcRect/>
          <a:stretch>
            <a:fillRect/>
          </a:stretch>
        </p:blipFill>
        <p:spPr bwMode="auto">
          <a:xfrm>
            <a:off x="228600" y="56593"/>
            <a:ext cx="8610600" cy="6744816"/>
          </a:xfrm>
          <a:prstGeom prst="rect">
            <a:avLst/>
          </a:prstGeom>
          <a:noFill/>
        </p:spPr>
      </p:pic>
      <p:sp>
        <p:nvSpPr>
          <p:cNvPr id="3" name="TextBox 2"/>
          <p:cNvSpPr txBox="1"/>
          <p:nvPr/>
        </p:nvSpPr>
        <p:spPr>
          <a:xfrm>
            <a:off x="1295400" y="838200"/>
            <a:ext cx="2590800" cy="369332"/>
          </a:xfrm>
          <a:prstGeom prst="rect">
            <a:avLst/>
          </a:prstGeom>
          <a:noFill/>
        </p:spPr>
        <p:txBody>
          <a:bodyPr wrap="square" rtlCol="0">
            <a:spAutoFit/>
          </a:bodyPr>
          <a:lstStyle/>
          <a:p>
            <a:r>
              <a:rPr lang="en-US" b="1" dirty="0" smtClean="0"/>
              <a:t>Area 2: Coroner’s Report</a:t>
            </a:r>
            <a:endParaRPr lang="en-US" b="1" dirty="0"/>
          </a:p>
        </p:txBody>
      </p:sp>
      <p:pic>
        <p:nvPicPr>
          <p:cNvPr id="5" name="Picture 28" descr="coroners_report"/>
          <p:cNvPicPr>
            <a:picLocks noChangeAspect="1" noChangeArrowheads="1"/>
          </p:cNvPicPr>
          <p:nvPr/>
        </p:nvPicPr>
        <p:blipFill>
          <a:blip r:embed="rId3" cstate="print"/>
          <a:srcRect/>
          <a:stretch>
            <a:fillRect/>
          </a:stretch>
        </p:blipFill>
        <p:spPr bwMode="auto">
          <a:xfrm>
            <a:off x="2057400" y="1143000"/>
            <a:ext cx="685800" cy="800100"/>
          </a:xfrm>
          <a:prstGeom prst="rect">
            <a:avLst/>
          </a:prstGeom>
          <a:noFill/>
        </p:spPr>
      </p:pic>
      <p:pic>
        <p:nvPicPr>
          <p:cNvPr id="6" name="Picture 33" descr="autopsy_form_542"/>
          <p:cNvPicPr>
            <a:picLocks noChangeAspect="1" noChangeArrowheads="1"/>
          </p:cNvPicPr>
          <p:nvPr/>
        </p:nvPicPr>
        <p:blipFill>
          <a:blip r:embed="rId4" cstate="print"/>
          <a:srcRect l="49986" t="12122" r="6380" b="40565"/>
          <a:stretch>
            <a:fillRect/>
          </a:stretch>
        </p:blipFill>
        <p:spPr bwMode="auto">
          <a:xfrm rot="21000000">
            <a:off x="1938642" y="4234295"/>
            <a:ext cx="1628930" cy="2285266"/>
          </a:xfrm>
          <a:prstGeom prst="rect">
            <a:avLst/>
          </a:prstGeom>
          <a:noFill/>
          <a:ln w="12700">
            <a:solidFill>
              <a:srgbClr val="000000"/>
            </a:solidFill>
            <a:miter lim="800000"/>
            <a:headEnd/>
            <a:tailEnd/>
          </a:ln>
        </p:spPr>
      </p:pic>
      <p:sp>
        <p:nvSpPr>
          <p:cNvPr id="9" name="TextBox 8"/>
          <p:cNvSpPr txBox="1"/>
          <p:nvPr/>
        </p:nvSpPr>
        <p:spPr>
          <a:xfrm>
            <a:off x="4800600" y="609600"/>
            <a:ext cx="3505200" cy="4801314"/>
          </a:xfrm>
          <a:prstGeom prst="rect">
            <a:avLst/>
          </a:prstGeom>
          <a:noFill/>
        </p:spPr>
        <p:txBody>
          <a:bodyPr wrap="square" rtlCol="0">
            <a:spAutoFit/>
          </a:bodyPr>
          <a:lstStyle/>
          <a:p>
            <a:r>
              <a:rPr lang="en-US" b="1" dirty="0" smtClean="0"/>
              <a:t>Sex</a:t>
            </a:r>
            <a:r>
              <a:rPr lang="en-US" dirty="0" smtClean="0"/>
              <a:t>: Male &amp; Female	   </a:t>
            </a:r>
            <a:r>
              <a:rPr lang="en-US" b="1" dirty="0" smtClean="0"/>
              <a:t>Race</a:t>
            </a:r>
            <a:r>
              <a:rPr lang="en-US" dirty="0" smtClean="0"/>
              <a:t>: Black</a:t>
            </a:r>
          </a:p>
          <a:p>
            <a:r>
              <a:rPr lang="en-US" b="1" dirty="0" smtClean="0"/>
              <a:t>Ages</a:t>
            </a:r>
            <a:r>
              <a:rPr lang="en-US" dirty="0" smtClean="0"/>
              <a:t>: Males are older, at least in 50s; females and children’s ages are unknown</a:t>
            </a:r>
            <a:endParaRPr lang="en-US" dirty="0"/>
          </a:p>
          <a:p>
            <a:r>
              <a:rPr lang="en-US" b="1" u="sng" dirty="0" smtClean="0"/>
              <a:t>External Injuries</a:t>
            </a:r>
          </a:p>
          <a:p>
            <a:r>
              <a:rPr lang="en-US" dirty="0" smtClean="0"/>
              <a:t>Some show frostbite injuries from exposure. 36 bodies show gun-shot wounds. 7 bodies show stab-wounds similar to bayonet. 14 bodies have severe head trauma.</a:t>
            </a:r>
            <a:endParaRPr lang="en-US" dirty="0"/>
          </a:p>
          <a:p>
            <a:r>
              <a:rPr lang="en-US" b="1" u="sng" dirty="0" smtClean="0"/>
              <a:t>Internal Injuries</a:t>
            </a:r>
            <a:r>
              <a:rPr lang="en-US" dirty="0" smtClean="0"/>
              <a:t>: drowning victims found with lungs full of water; head trauma victims show brain swelling and cracked skulls.</a:t>
            </a:r>
            <a:endParaRPr lang="en-US" b="1" u="sng" dirty="0"/>
          </a:p>
        </p:txBody>
      </p:sp>
      <p:sp>
        <p:nvSpPr>
          <p:cNvPr id="15" name="TextBox 14"/>
          <p:cNvSpPr txBox="1"/>
          <p:nvPr/>
        </p:nvSpPr>
        <p:spPr>
          <a:xfrm>
            <a:off x="5562600" y="5181600"/>
            <a:ext cx="184731" cy="369332"/>
          </a:xfrm>
          <a:prstGeom prst="rect">
            <a:avLst/>
          </a:prstGeom>
          <a:noFill/>
        </p:spPr>
        <p:txBody>
          <a:bodyPr wrap="none" rtlCol="0">
            <a:spAutoFit/>
          </a:bodyPr>
          <a:lstStyle/>
          <a:p>
            <a:endParaRPr lang="en-US" dirty="0"/>
          </a:p>
        </p:txBody>
      </p:sp>
      <p:sp>
        <p:nvSpPr>
          <p:cNvPr id="8" name="Rectangle 7"/>
          <p:cNvSpPr/>
          <p:nvPr/>
        </p:nvSpPr>
        <p:spPr>
          <a:xfrm>
            <a:off x="914400" y="2286000"/>
            <a:ext cx="3352800" cy="2031325"/>
          </a:xfrm>
          <a:prstGeom prst="rect">
            <a:avLst/>
          </a:prstGeom>
        </p:spPr>
        <p:txBody>
          <a:bodyPr wrap="square">
            <a:spAutoFit/>
          </a:bodyPr>
          <a:lstStyle/>
          <a:p>
            <a:endParaRPr lang="en-US" b="1" u="sng" dirty="0" smtClean="0"/>
          </a:p>
          <a:p>
            <a:r>
              <a:rPr lang="en-US" b="1" u="sng" dirty="0" smtClean="0"/>
              <a:t>Description of Corpses</a:t>
            </a:r>
          </a:p>
          <a:p>
            <a:r>
              <a:rPr lang="en-US" dirty="0" smtClean="0"/>
              <a:t>Victims found in and near creek. Clothing was worn and dirty, many without shoes. Personal belongings found with some victims.</a:t>
            </a:r>
            <a:endParaRPr lang="en-US" dirty="0"/>
          </a:p>
        </p:txBody>
      </p:sp>
      <p:sp>
        <p:nvSpPr>
          <p:cNvPr id="10" name="Rectangle 9"/>
          <p:cNvSpPr/>
          <p:nvPr/>
        </p:nvSpPr>
        <p:spPr>
          <a:xfrm>
            <a:off x="838200" y="1905000"/>
            <a:ext cx="3505200" cy="646331"/>
          </a:xfrm>
          <a:prstGeom prst="rect">
            <a:avLst/>
          </a:prstGeom>
        </p:spPr>
        <p:txBody>
          <a:bodyPr wrap="square">
            <a:spAutoFit/>
          </a:bodyPr>
          <a:lstStyle/>
          <a:p>
            <a:r>
              <a:rPr lang="en-US" b="1" dirty="0" smtClean="0"/>
              <a:t>Victims</a:t>
            </a:r>
            <a:r>
              <a:rPr lang="en-US" dirty="0" smtClean="0"/>
              <a:t>: Approximately 95 dead men, women, and children</a:t>
            </a:r>
          </a:p>
        </p:txBody>
      </p:sp>
      <p:sp>
        <p:nvSpPr>
          <p:cNvPr id="11" name="Freeform 10"/>
          <p:cNvSpPr/>
          <p:nvPr/>
        </p:nvSpPr>
        <p:spPr>
          <a:xfrm>
            <a:off x="2588455" y="4330248"/>
            <a:ext cx="56271" cy="87007"/>
          </a:xfrm>
          <a:custGeom>
            <a:avLst/>
            <a:gdLst>
              <a:gd name="connsiteX0" fmla="*/ 0 w 56271"/>
              <a:gd name="connsiteY0" fmla="*/ 87007 h 87007"/>
              <a:gd name="connsiteX1" fmla="*/ 42203 w 56271"/>
              <a:gd name="connsiteY1" fmla="*/ 2601 h 87007"/>
              <a:gd name="connsiteX2" fmla="*/ 56271 w 56271"/>
              <a:gd name="connsiteY2" fmla="*/ 2601 h 87007"/>
            </a:gdLst>
            <a:ahLst/>
            <a:cxnLst>
              <a:cxn ang="0">
                <a:pos x="connsiteX0" y="connsiteY0"/>
              </a:cxn>
              <a:cxn ang="0">
                <a:pos x="connsiteX1" y="connsiteY1"/>
              </a:cxn>
              <a:cxn ang="0">
                <a:pos x="connsiteX2" y="connsiteY2"/>
              </a:cxn>
            </a:cxnLst>
            <a:rect l="l" t="t" r="r" b="b"/>
            <a:pathLst>
              <a:path w="56271" h="87007">
                <a:moveTo>
                  <a:pt x="0" y="87007"/>
                </a:moveTo>
                <a:cubicBezTo>
                  <a:pt x="11190" y="42248"/>
                  <a:pt x="4578" y="27685"/>
                  <a:pt x="42203" y="2601"/>
                </a:cubicBezTo>
                <a:cubicBezTo>
                  <a:pt x="46105" y="0"/>
                  <a:pt x="51582" y="2601"/>
                  <a:pt x="56271" y="260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667000" y="4191000"/>
            <a:ext cx="838200" cy="461665"/>
          </a:xfrm>
          <a:prstGeom prst="rect">
            <a:avLst/>
          </a:prstGeom>
          <a:noFill/>
        </p:spPr>
        <p:txBody>
          <a:bodyPr wrap="square" rtlCol="0">
            <a:spAutoFit/>
          </a:bodyPr>
          <a:lstStyle/>
          <a:p>
            <a:r>
              <a:rPr lang="en-US" sz="1200" dirty="0" smtClean="0"/>
              <a:t>Head trauma</a:t>
            </a:r>
            <a:endParaRPr lang="en-US" sz="1200" dirty="0"/>
          </a:p>
        </p:txBody>
      </p:sp>
      <p:sp>
        <p:nvSpPr>
          <p:cNvPr id="13" name="Freeform 12"/>
          <p:cNvSpPr/>
          <p:nvPr/>
        </p:nvSpPr>
        <p:spPr>
          <a:xfrm>
            <a:off x="2546252" y="4797083"/>
            <a:ext cx="126610" cy="91038"/>
          </a:xfrm>
          <a:custGeom>
            <a:avLst/>
            <a:gdLst>
              <a:gd name="connsiteX0" fmla="*/ 0 w 126610"/>
              <a:gd name="connsiteY0" fmla="*/ 0 h 91038"/>
              <a:gd name="connsiteX1" fmla="*/ 56271 w 126610"/>
              <a:gd name="connsiteY1" fmla="*/ 14068 h 91038"/>
              <a:gd name="connsiteX2" fmla="*/ 126610 w 126610"/>
              <a:gd name="connsiteY2" fmla="*/ 70339 h 91038"/>
              <a:gd name="connsiteX3" fmla="*/ 84406 w 126610"/>
              <a:gd name="connsiteY3" fmla="*/ 84406 h 91038"/>
              <a:gd name="connsiteX4" fmla="*/ 70339 w 126610"/>
              <a:gd name="connsiteY4" fmla="*/ 42203 h 91038"/>
              <a:gd name="connsiteX5" fmla="*/ 42203 w 126610"/>
              <a:gd name="connsiteY5" fmla="*/ 28135 h 9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10" h="91038">
                <a:moveTo>
                  <a:pt x="0" y="0"/>
                </a:moveTo>
                <a:cubicBezTo>
                  <a:pt x="18757" y="4689"/>
                  <a:pt x="38500" y="6452"/>
                  <a:pt x="56271" y="14068"/>
                </a:cubicBezTo>
                <a:cubicBezTo>
                  <a:pt x="87328" y="27378"/>
                  <a:pt x="103920" y="47649"/>
                  <a:pt x="126610" y="70339"/>
                </a:cubicBezTo>
                <a:cubicBezTo>
                  <a:pt x="112542" y="75028"/>
                  <a:pt x="97669" y="91038"/>
                  <a:pt x="84406" y="84406"/>
                </a:cubicBezTo>
                <a:cubicBezTo>
                  <a:pt x="71143" y="77774"/>
                  <a:pt x="79236" y="54066"/>
                  <a:pt x="70339" y="42203"/>
                </a:cubicBezTo>
                <a:cubicBezTo>
                  <a:pt x="64048" y="33814"/>
                  <a:pt x="51582" y="32824"/>
                  <a:pt x="42203" y="2813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981200" y="4724400"/>
            <a:ext cx="914400" cy="461665"/>
          </a:xfrm>
          <a:prstGeom prst="rect">
            <a:avLst/>
          </a:prstGeom>
          <a:noFill/>
        </p:spPr>
        <p:txBody>
          <a:bodyPr wrap="square" rtlCol="0">
            <a:spAutoFit/>
          </a:bodyPr>
          <a:lstStyle/>
          <a:p>
            <a:r>
              <a:rPr lang="en-US" sz="1200" dirty="0" smtClean="0"/>
              <a:t>Lung damage</a:t>
            </a:r>
            <a:endParaRPr lang="en-US" sz="1200" dirty="0"/>
          </a:p>
        </p:txBody>
      </p:sp>
      <p:sp>
        <p:nvSpPr>
          <p:cNvPr id="16" name="Freeform 15"/>
          <p:cNvSpPr/>
          <p:nvPr/>
        </p:nvSpPr>
        <p:spPr>
          <a:xfrm>
            <a:off x="2687885" y="4836941"/>
            <a:ext cx="90484" cy="83169"/>
          </a:xfrm>
          <a:custGeom>
            <a:avLst/>
            <a:gdLst>
              <a:gd name="connsiteX0" fmla="*/ 83450 w 90484"/>
              <a:gd name="connsiteY0" fmla="*/ 2345 h 83169"/>
              <a:gd name="connsiteX1" fmla="*/ 27180 w 90484"/>
              <a:gd name="connsiteY1" fmla="*/ 72684 h 83169"/>
              <a:gd name="connsiteX2" fmla="*/ 69383 w 90484"/>
              <a:gd name="connsiteY2" fmla="*/ 58616 h 83169"/>
              <a:gd name="connsiteX3" fmla="*/ 83450 w 90484"/>
              <a:gd name="connsiteY3" fmla="*/ 2345 h 83169"/>
            </a:gdLst>
            <a:ahLst/>
            <a:cxnLst>
              <a:cxn ang="0">
                <a:pos x="connsiteX0" y="connsiteY0"/>
              </a:cxn>
              <a:cxn ang="0">
                <a:pos x="connsiteX1" y="connsiteY1"/>
              </a:cxn>
              <a:cxn ang="0">
                <a:pos x="connsiteX2" y="connsiteY2"/>
              </a:cxn>
              <a:cxn ang="0">
                <a:pos x="connsiteX3" y="connsiteY3"/>
              </a:cxn>
            </a:cxnLst>
            <a:rect l="l" t="t" r="r" b="b"/>
            <a:pathLst>
              <a:path w="90484" h="83169">
                <a:moveTo>
                  <a:pt x="83450" y="2345"/>
                </a:moveTo>
                <a:cubicBezTo>
                  <a:pt x="76416" y="4690"/>
                  <a:pt x="0" y="45504"/>
                  <a:pt x="27180" y="72684"/>
                </a:cubicBezTo>
                <a:cubicBezTo>
                  <a:pt x="37666" y="83169"/>
                  <a:pt x="61158" y="70954"/>
                  <a:pt x="69383" y="58616"/>
                </a:cubicBezTo>
                <a:cubicBezTo>
                  <a:pt x="75199" y="49892"/>
                  <a:pt x="90484" y="0"/>
                  <a:pt x="83450" y="23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611084" y="5190978"/>
            <a:ext cx="92752" cy="84407"/>
          </a:xfrm>
          <a:custGeom>
            <a:avLst/>
            <a:gdLst>
              <a:gd name="connsiteX0" fmla="*/ 19574 w 92752"/>
              <a:gd name="connsiteY0" fmla="*/ 0 h 84407"/>
              <a:gd name="connsiteX1" fmla="*/ 5507 w 92752"/>
              <a:gd name="connsiteY1" fmla="*/ 42204 h 84407"/>
              <a:gd name="connsiteX2" fmla="*/ 89913 w 92752"/>
              <a:gd name="connsiteY2" fmla="*/ 84407 h 84407"/>
              <a:gd name="connsiteX3" fmla="*/ 75845 w 92752"/>
              <a:gd name="connsiteY3" fmla="*/ 14068 h 84407"/>
              <a:gd name="connsiteX4" fmla="*/ 47710 w 92752"/>
              <a:gd name="connsiteY4" fmla="*/ 42204 h 84407"/>
              <a:gd name="connsiteX5" fmla="*/ 61778 w 92752"/>
              <a:gd name="connsiteY5" fmla="*/ 70339 h 8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52" h="84407">
                <a:moveTo>
                  <a:pt x="19574" y="0"/>
                </a:moveTo>
                <a:cubicBezTo>
                  <a:pt x="14885" y="14068"/>
                  <a:pt x="0" y="28436"/>
                  <a:pt x="5507" y="42204"/>
                </a:cubicBezTo>
                <a:cubicBezTo>
                  <a:pt x="13898" y="63181"/>
                  <a:pt x="72147" y="78485"/>
                  <a:pt x="89913" y="84407"/>
                </a:cubicBezTo>
                <a:cubicBezTo>
                  <a:pt x="85224" y="60961"/>
                  <a:pt x="92752" y="30975"/>
                  <a:pt x="75845" y="14068"/>
                </a:cubicBezTo>
                <a:cubicBezTo>
                  <a:pt x="66466" y="4689"/>
                  <a:pt x="41778" y="30341"/>
                  <a:pt x="47710" y="42204"/>
                </a:cubicBezTo>
                <a:lnTo>
                  <a:pt x="61778" y="7033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2971800" y="4876800"/>
            <a:ext cx="990600" cy="646331"/>
          </a:xfrm>
          <a:prstGeom prst="rect">
            <a:avLst/>
          </a:prstGeom>
          <a:noFill/>
        </p:spPr>
        <p:txBody>
          <a:bodyPr wrap="square" rtlCol="0">
            <a:spAutoFit/>
          </a:bodyPr>
          <a:lstStyle/>
          <a:p>
            <a:r>
              <a:rPr lang="en-US" sz="1200" dirty="0" smtClean="0"/>
              <a:t>Gun and stab wounds</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detectives_research"/>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3048000" y="2743200"/>
            <a:ext cx="3092450" cy="3276600"/>
          </a:xfrm>
          <a:prstGeom prst="rect">
            <a:avLst/>
          </a:prstGeom>
          <a:noFill/>
        </p:spPr>
      </p:pic>
      <p:pic>
        <p:nvPicPr>
          <p:cNvPr id="11269" name="Picture 5" descr="Area3"/>
          <p:cNvPicPr>
            <a:picLocks noChangeAspect="1" noChangeArrowheads="1"/>
          </p:cNvPicPr>
          <p:nvPr/>
        </p:nvPicPr>
        <p:blipFill>
          <a:blip r:embed="rId3" cstate="print"/>
          <a:srcRect/>
          <a:stretch>
            <a:fillRect/>
          </a:stretch>
        </p:blipFill>
        <p:spPr bwMode="auto">
          <a:xfrm>
            <a:off x="47625" y="1295400"/>
            <a:ext cx="9048750" cy="13620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pittman\Local Settings\Temporary Internet Files\Content.IE5\EB27JK4U\MC900014793[3].wmf"/>
          <p:cNvPicPr>
            <a:picLocks noChangeAspect="1" noChangeArrowheads="1"/>
          </p:cNvPicPr>
          <p:nvPr/>
        </p:nvPicPr>
        <p:blipFill>
          <a:blip r:embed="rId2" cstate="print"/>
          <a:srcRect/>
          <a:stretch>
            <a:fillRect/>
          </a:stretch>
        </p:blipFill>
        <p:spPr bwMode="auto">
          <a:xfrm>
            <a:off x="0" y="56593"/>
            <a:ext cx="8991600" cy="6809670"/>
          </a:xfrm>
          <a:prstGeom prst="rect">
            <a:avLst/>
          </a:prstGeom>
          <a:noFill/>
        </p:spPr>
      </p:pic>
      <p:grpSp>
        <p:nvGrpSpPr>
          <p:cNvPr id="3" name="Group 23"/>
          <p:cNvGrpSpPr>
            <a:grpSpLocks/>
          </p:cNvGrpSpPr>
          <p:nvPr/>
        </p:nvGrpSpPr>
        <p:grpSpPr bwMode="auto">
          <a:xfrm>
            <a:off x="1066800" y="762000"/>
            <a:ext cx="2422525" cy="914400"/>
            <a:chOff x="1018" y="576"/>
            <a:chExt cx="1526" cy="576"/>
          </a:xfrm>
        </p:grpSpPr>
        <p:pic>
          <p:nvPicPr>
            <p:cNvPr id="4" name="Picture 24" descr="detectives_research"/>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632" y="816"/>
              <a:ext cx="317" cy="336"/>
            </a:xfrm>
            <a:prstGeom prst="rect">
              <a:avLst/>
            </a:prstGeom>
            <a:noFill/>
          </p:spPr>
        </p:pic>
        <p:pic>
          <p:nvPicPr>
            <p:cNvPr id="5" name="Picture 25" descr="Area3s"/>
            <p:cNvPicPr>
              <a:picLocks noChangeAspect="1" noChangeArrowheads="1"/>
            </p:cNvPicPr>
            <p:nvPr/>
          </p:nvPicPr>
          <p:blipFill>
            <a:blip r:embed="rId4" cstate="print"/>
            <a:srcRect/>
            <a:stretch>
              <a:fillRect/>
            </a:stretch>
          </p:blipFill>
          <p:spPr bwMode="auto">
            <a:xfrm>
              <a:off x="1018" y="576"/>
              <a:ext cx="1526" cy="228"/>
            </a:xfrm>
            <a:prstGeom prst="rect">
              <a:avLst/>
            </a:prstGeom>
            <a:noFill/>
          </p:spPr>
        </p:pic>
      </p:grpSp>
      <p:sp>
        <p:nvSpPr>
          <p:cNvPr id="6" name="TextBox 5"/>
          <p:cNvSpPr txBox="1"/>
          <p:nvPr/>
        </p:nvSpPr>
        <p:spPr>
          <a:xfrm>
            <a:off x="685800" y="1524000"/>
            <a:ext cx="3581400" cy="4247317"/>
          </a:xfrm>
          <a:prstGeom prst="rect">
            <a:avLst/>
          </a:prstGeom>
          <a:noFill/>
        </p:spPr>
        <p:txBody>
          <a:bodyPr wrap="square" rtlCol="0">
            <a:spAutoFit/>
          </a:bodyPr>
          <a:lstStyle/>
          <a:p>
            <a:r>
              <a:rPr lang="en-US" dirty="0" smtClean="0"/>
              <a:t>Georgia was an important railroad and industrial center for the Confederacy. The Union knew that destroying the railroad lines in Georgia and capturing major industries would cripple the Confederate army. Attempts had been made to do this, but with little or no success.</a:t>
            </a:r>
          </a:p>
          <a:p>
            <a:endParaRPr lang="en-US" dirty="0" smtClean="0"/>
          </a:p>
          <a:p>
            <a:r>
              <a:rPr lang="en-US" dirty="0" smtClean="0"/>
              <a:t>After the Union victory at Antietam, President Lincoln issued the Emancipation Proclamation. While the Emancipation Proclamation was</a:t>
            </a:r>
            <a:endParaRPr lang="en-US" dirty="0"/>
          </a:p>
        </p:txBody>
      </p:sp>
      <p:sp>
        <p:nvSpPr>
          <p:cNvPr id="7" name="TextBox 6"/>
          <p:cNvSpPr txBox="1"/>
          <p:nvPr/>
        </p:nvSpPr>
        <p:spPr>
          <a:xfrm>
            <a:off x="4800600" y="609600"/>
            <a:ext cx="3581400" cy="3970318"/>
          </a:xfrm>
          <a:prstGeom prst="rect">
            <a:avLst/>
          </a:prstGeom>
          <a:noFill/>
        </p:spPr>
        <p:txBody>
          <a:bodyPr wrap="square" rtlCol="0">
            <a:spAutoFit/>
          </a:bodyPr>
          <a:lstStyle/>
          <a:p>
            <a:r>
              <a:rPr lang="en-US" dirty="0" smtClean="0"/>
              <a:t>limited in many ways it basically meant that all slaves would be freed as the Union army captured Confederate territory.</a:t>
            </a:r>
          </a:p>
          <a:p>
            <a:endParaRPr lang="en-US" dirty="0" smtClean="0"/>
          </a:p>
          <a:p>
            <a:r>
              <a:rPr lang="en-US" dirty="0" smtClean="0"/>
              <a:t>After the South’s defeat at Gettysburg, the Union went on a major offensive. The Confederate army could not do anything but retreat and defend what little they had left. The Union army’s main goal in the western theatre of the war: capture Georgia and take control of the railroad lines.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jpittman\Local Settings\Temporary Internet Files\Content.IE5\9ZRIGA3N\MC900014793[1].wmf"/>
          <p:cNvPicPr>
            <a:picLocks noChangeAspect="1" noChangeArrowheads="1"/>
          </p:cNvPicPr>
          <p:nvPr/>
        </p:nvPicPr>
        <p:blipFill>
          <a:blip r:embed="rId2" cstate="print"/>
          <a:srcRect/>
          <a:stretch>
            <a:fillRect/>
          </a:stretch>
        </p:blipFill>
        <p:spPr bwMode="auto">
          <a:xfrm>
            <a:off x="152400" y="56593"/>
            <a:ext cx="8839200" cy="6744816"/>
          </a:xfrm>
          <a:prstGeom prst="rect">
            <a:avLst/>
          </a:prstGeom>
          <a:noFill/>
        </p:spPr>
      </p:pic>
      <p:grpSp>
        <p:nvGrpSpPr>
          <p:cNvPr id="3" name="Group 23"/>
          <p:cNvGrpSpPr>
            <a:grpSpLocks/>
          </p:cNvGrpSpPr>
          <p:nvPr/>
        </p:nvGrpSpPr>
        <p:grpSpPr bwMode="auto">
          <a:xfrm>
            <a:off x="1066800" y="762000"/>
            <a:ext cx="3048000" cy="838200"/>
            <a:chOff x="1018" y="576"/>
            <a:chExt cx="1526" cy="576"/>
          </a:xfrm>
        </p:grpSpPr>
        <p:pic>
          <p:nvPicPr>
            <p:cNvPr id="4" name="Picture 24" descr="detectives_research"/>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632" y="816"/>
              <a:ext cx="317" cy="336"/>
            </a:xfrm>
            <a:prstGeom prst="rect">
              <a:avLst/>
            </a:prstGeom>
            <a:noFill/>
          </p:spPr>
        </p:pic>
        <p:pic>
          <p:nvPicPr>
            <p:cNvPr id="5" name="Picture 25" descr="Area3s"/>
            <p:cNvPicPr>
              <a:picLocks noChangeAspect="1" noChangeArrowheads="1"/>
            </p:cNvPicPr>
            <p:nvPr/>
          </p:nvPicPr>
          <p:blipFill>
            <a:blip r:embed="rId4" cstate="print"/>
            <a:srcRect/>
            <a:stretch>
              <a:fillRect/>
            </a:stretch>
          </p:blipFill>
          <p:spPr bwMode="auto">
            <a:xfrm>
              <a:off x="1018" y="576"/>
              <a:ext cx="1526" cy="228"/>
            </a:xfrm>
            <a:prstGeom prst="rect">
              <a:avLst/>
            </a:prstGeom>
            <a:noFill/>
          </p:spPr>
        </p:pic>
      </p:grpSp>
      <p:sp>
        <p:nvSpPr>
          <p:cNvPr id="6" name="TextBox 5"/>
          <p:cNvSpPr txBox="1"/>
          <p:nvPr/>
        </p:nvSpPr>
        <p:spPr>
          <a:xfrm>
            <a:off x="838200" y="1600200"/>
            <a:ext cx="3505200" cy="3693319"/>
          </a:xfrm>
          <a:prstGeom prst="rect">
            <a:avLst/>
          </a:prstGeom>
          <a:noFill/>
        </p:spPr>
        <p:txBody>
          <a:bodyPr wrap="square" rtlCol="0">
            <a:spAutoFit/>
          </a:bodyPr>
          <a:lstStyle/>
          <a:p>
            <a:r>
              <a:rPr lang="en-US" dirty="0" smtClean="0"/>
              <a:t>At the Battle of Chickamauga in north Georgia, fought from Sept. 18-20, 1863, the Union army was defeated. This battle was the second bloodiest battle of the Civil War with over 34,000 casualties. The Union army retreated into Chattanooga where they defeated the Confederate army. There, the newly selected General William T. Sherman planned his invasion of Georgia.</a:t>
            </a:r>
            <a:endParaRPr lang="en-US" dirty="0"/>
          </a:p>
        </p:txBody>
      </p:sp>
      <p:pic>
        <p:nvPicPr>
          <p:cNvPr id="7" name="Picture 6" descr="Chickamauga.jpg"/>
          <p:cNvPicPr>
            <a:picLocks noChangeAspect="1"/>
          </p:cNvPicPr>
          <p:nvPr/>
        </p:nvPicPr>
        <p:blipFill>
          <a:blip r:embed="rId5" cstate="print"/>
          <a:stretch>
            <a:fillRect/>
          </a:stretch>
        </p:blipFill>
        <p:spPr>
          <a:xfrm>
            <a:off x="5181600" y="685800"/>
            <a:ext cx="2895600" cy="2102196"/>
          </a:xfrm>
          <a:prstGeom prst="rect">
            <a:avLst/>
          </a:prstGeom>
        </p:spPr>
      </p:pic>
      <p:pic>
        <p:nvPicPr>
          <p:cNvPr id="8" name="Picture 7" descr="sherman.jpg"/>
          <p:cNvPicPr>
            <a:picLocks noChangeAspect="1"/>
          </p:cNvPicPr>
          <p:nvPr/>
        </p:nvPicPr>
        <p:blipFill>
          <a:blip r:embed="rId6" cstate="print"/>
          <a:stretch>
            <a:fillRect/>
          </a:stretch>
        </p:blipFill>
        <p:spPr>
          <a:xfrm>
            <a:off x="5486400" y="2895600"/>
            <a:ext cx="2120900" cy="274020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jpittman\Local Settings\Temporary Internet Files\Content.IE5\9ZRIGA3N\MC900014793[1].wmf"/>
          <p:cNvPicPr>
            <a:picLocks noChangeAspect="1" noChangeArrowheads="1"/>
          </p:cNvPicPr>
          <p:nvPr/>
        </p:nvPicPr>
        <p:blipFill>
          <a:blip r:embed="rId2" cstate="print"/>
          <a:srcRect/>
          <a:stretch>
            <a:fillRect/>
          </a:stretch>
        </p:blipFill>
        <p:spPr bwMode="auto">
          <a:xfrm>
            <a:off x="152400" y="0"/>
            <a:ext cx="8839200" cy="6736555"/>
          </a:xfrm>
          <a:prstGeom prst="rect">
            <a:avLst/>
          </a:prstGeom>
          <a:noFill/>
        </p:spPr>
      </p:pic>
      <p:grpSp>
        <p:nvGrpSpPr>
          <p:cNvPr id="3" name="Group 13"/>
          <p:cNvGrpSpPr>
            <a:grpSpLocks/>
          </p:cNvGrpSpPr>
          <p:nvPr/>
        </p:nvGrpSpPr>
        <p:grpSpPr bwMode="auto">
          <a:xfrm>
            <a:off x="1524000" y="457200"/>
            <a:ext cx="2422525" cy="685800"/>
            <a:chOff x="1018" y="576"/>
            <a:chExt cx="1526" cy="576"/>
          </a:xfrm>
        </p:grpSpPr>
        <p:pic>
          <p:nvPicPr>
            <p:cNvPr id="4" name="Picture 14" descr="detectives_research"/>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632" y="816"/>
              <a:ext cx="317" cy="336"/>
            </a:xfrm>
            <a:prstGeom prst="rect">
              <a:avLst/>
            </a:prstGeom>
            <a:noFill/>
          </p:spPr>
        </p:pic>
        <p:pic>
          <p:nvPicPr>
            <p:cNvPr id="5" name="Picture 15" descr="Area3s"/>
            <p:cNvPicPr>
              <a:picLocks noChangeAspect="1" noChangeArrowheads="1"/>
            </p:cNvPicPr>
            <p:nvPr/>
          </p:nvPicPr>
          <p:blipFill>
            <a:blip r:embed="rId4" cstate="print"/>
            <a:srcRect/>
            <a:stretch>
              <a:fillRect/>
            </a:stretch>
          </p:blipFill>
          <p:spPr bwMode="auto">
            <a:xfrm>
              <a:off x="1018" y="576"/>
              <a:ext cx="1526" cy="228"/>
            </a:xfrm>
            <a:prstGeom prst="rect">
              <a:avLst/>
            </a:prstGeom>
            <a:noFill/>
          </p:spPr>
        </p:pic>
      </p:grpSp>
      <p:sp>
        <p:nvSpPr>
          <p:cNvPr id="6" name="TextBox 5"/>
          <p:cNvSpPr txBox="1"/>
          <p:nvPr/>
        </p:nvSpPr>
        <p:spPr>
          <a:xfrm>
            <a:off x="838200" y="1066800"/>
            <a:ext cx="3505200" cy="4247317"/>
          </a:xfrm>
          <a:prstGeom prst="rect">
            <a:avLst/>
          </a:prstGeom>
          <a:noFill/>
        </p:spPr>
        <p:txBody>
          <a:bodyPr wrap="square" rtlCol="0">
            <a:spAutoFit/>
          </a:bodyPr>
          <a:lstStyle/>
          <a:p>
            <a:r>
              <a:rPr lang="en-US" dirty="0" smtClean="0"/>
              <a:t>General Sherman advanced into Georgia in the Spring of 1864 headed for Atlanta, a major railroad and industrial center of the state. Sherman continuously outflanked his enemy, engaging in several small battles rather than large battles, along his route to Atlanta, including a battle at Kennesaw Mountain.</a:t>
            </a:r>
          </a:p>
          <a:p>
            <a:endParaRPr lang="en-US" dirty="0" smtClean="0"/>
          </a:p>
          <a:p>
            <a:r>
              <a:rPr lang="en-US" dirty="0" smtClean="0"/>
              <a:t>Though Sherman suffered several losses, his flanking strategy worked and he reached Atlanta in September 1864.</a:t>
            </a:r>
            <a:endParaRPr lang="en-US" dirty="0"/>
          </a:p>
        </p:txBody>
      </p:sp>
      <p:sp>
        <p:nvSpPr>
          <p:cNvPr id="7" name="TextBox 6"/>
          <p:cNvSpPr txBox="1"/>
          <p:nvPr/>
        </p:nvSpPr>
        <p:spPr>
          <a:xfrm>
            <a:off x="4876800" y="609600"/>
            <a:ext cx="3429000" cy="3139321"/>
          </a:xfrm>
          <a:prstGeom prst="rect">
            <a:avLst/>
          </a:prstGeom>
          <a:noFill/>
        </p:spPr>
        <p:txBody>
          <a:bodyPr wrap="square" rtlCol="0">
            <a:spAutoFit/>
          </a:bodyPr>
          <a:lstStyle/>
          <a:p>
            <a:r>
              <a:rPr lang="en-US" dirty="0" smtClean="0"/>
              <a:t>General Sherman bombarded the city with cannon for over a month and left the city in ruins. Sherman’s victory in seizing Atlanta helped President Lincoln secure a re-election because it showed the Union was winning the war. While in Atlanta, Sherman developed his plan to march to Savannah; his infamous “March to the Sea”.</a:t>
            </a:r>
            <a:endParaRPr lang="en-US" dirty="0"/>
          </a:p>
        </p:txBody>
      </p:sp>
      <p:pic>
        <p:nvPicPr>
          <p:cNvPr id="9" name="Picture 8" descr="ruins_of_atlanta_depot.jpg"/>
          <p:cNvPicPr>
            <a:picLocks noChangeAspect="1"/>
          </p:cNvPicPr>
          <p:nvPr/>
        </p:nvPicPr>
        <p:blipFill>
          <a:blip r:embed="rId5" cstate="print"/>
          <a:stretch>
            <a:fillRect/>
          </a:stretch>
        </p:blipFill>
        <p:spPr>
          <a:xfrm>
            <a:off x="5410200" y="3733800"/>
            <a:ext cx="2209800" cy="236156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jpittman\Local Settings\Temporary Internet Files\Content.IE5\9ZRIGA3N\MC900014793[1].wmf"/>
          <p:cNvPicPr>
            <a:picLocks noChangeAspect="1" noChangeArrowheads="1"/>
          </p:cNvPicPr>
          <p:nvPr/>
        </p:nvPicPr>
        <p:blipFill>
          <a:blip r:embed="rId2" cstate="print"/>
          <a:srcRect/>
          <a:stretch>
            <a:fillRect/>
          </a:stretch>
        </p:blipFill>
        <p:spPr bwMode="auto">
          <a:xfrm>
            <a:off x="152400" y="0"/>
            <a:ext cx="8839200" cy="6736555"/>
          </a:xfrm>
          <a:prstGeom prst="rect">
            <a:avLst/>
          </a:prstGeom>
          <a:noFill/>
        </p:spPr>
      </p:pic>
      <p:grpSp>
        <p:nvGrpSpPr>
          <p:cNvPr id="2" name="Group 13"/>
          <p:cNvGrpSpPr>
            <a:grpSpLocks/>
          </p:cNvGrpSpPr>
          <p:nvPr/>
        </p:nvGrpSpPr>
        <p:grpSpPr bwMode="auto">
          <a:xfrm>
            <a:off x="1524000" y="457200"/>
            <a:ext cx="2422525" cy="685800"/>
            <a:chOff x="1018" y="576"/>
            <a:chExt cx="1526" cy="576"/>
          </a:xfrm>
        </p:grpSpPr>
        <p:pic>
          <p:nvPicPr>
            <p:cNvPr id="4" name="Picture 14" descr="detectives_research"/>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632" y="816"/>
              <a:ext cx="317" cy="336"/>
            </a:xfrm>
            <a:prstGeom prst="rect">
              <a:avLst/>
            </a:prstGeom>
            <a:noFill/>
          </p:spPr>
        </p:pic>
        <p:pic>
          <p:nvPicPr>
            <p:cNvPr id="5" name="Picture 15" descr="Area3s"/>
            <p:cNvPicPr>
              <a:picLocks noChangeAspect="1" noChangeArrowheads="1"/>
            </p:cNvPicPr>
            <p:nvPr/>
          </p:nvPicPr>
          <p:blipFill>
            <a:blip r:embed="rId4" cstate="print"/>
            <a:srcRect/>
            <a:stretch>
              <a:fillRect/>
            </a:stretch>
          </p:blipFill>
          <p:spPr bwMode="auto">
            <a:xfrm>
              <a:off x="1018" y="576"/>
              <a:ext cx="1526" cy="228"/>
            </a:xfrm>
            <a:prstGeom prst="rect">
              <a:avLst/>
            </a:prstGeom>
            <a:noFill/>
          </p:spPr>
        </p:pic>
      </p:grpSp>
      <p:sp>
        <p:nvSpPr>
          <p:cNvPr id="6" name="TextBox 5"/>
          <p:cNvSpPr txBox="1"/>
          <p:nvPr/>
        </p:nvSpPr>
        <p:spPr>
          <a:xfrm>
            <a:off x="838200" y="1143000"/>
            <a:ext cx="3505200" cy="4247317"/>
          </a:xfrm>
          <a:prstGeom prst="rect">
            <a:avLst/>
          </a:prstGeom>
          <a:noFill/>
        </p:spPr>
        <p:txBody>
          <a:bodyPr wrap="square" rtlCol="0">
            <a:spAutoFit/>
          </a:bodyPr>
          <a:lstStyle/>
          <a:p>
            <a:r>
              <a:rPr lang="en-US" dirty="0" smtClean="0"/>
              <a:t>For his “march to the sea” General Sherman developed a “total war” strategy. Sherman wanted to end the war quickly and punish the South for starting the war. His total war strategy called for Union troops to wage war against everything that could be of use to the enemy. This meant destroying civilian homes, farms, businesses, and seizing food, supplies, and property while on his 60-mile wide path of destruction to Savannah.</a:t>
            </a:r>
            <a:endParaRPr lang="en-US" dirty="0"/>
          </a:p>
        </p:txBody>
      </p:sp>
      <p:sp>
        <p:nvSpPr>
          <p:cNvPr id="7" name="TextBox 6"/>
          <p:cNvSpPr txBox="1"/>
          <p:nvPr/>
        </p:nvSpPr>
        <p:spPr>
          <a:xfrm>
            <a:off x="4876800" y="609600"/>
            <a:ext cx="3505200" cy="1477328"/>
          </a:xfrm>
          <a:prstGeom prst="rect">
            <a:avLst/>
          </a:prstGeom>
          <a:noFill/>
        </p:spPr>
        <p:txBody>
          <a:bodyPr wrap="square" rtlCol="0">
            <a:spAutoFit/>
          </a:bodyPr>
          <a:lstStyle/>
          <a:p>
            <a:r>
              <a:rPr lang="en-US" dirty="0" smtClean="0"/>
              <a:t>From November 1864 to December 21, 1864 Sherman’s army lived off the land and freed slaves as they marched to seize Savannah.</a:t>
            </a:r>
            <a:endParaRPr lang="en-US" dirty="0"/>
          </a:p>
        </p:txBody>
      </p:sp>
      <p:pic>
        <p:nvPicPr>
          <p:cNvPr id="8" name="Picture 7" descr="ebanezer 14.jpg"/>
          <p:cNvPicPr>
            <a:picLocks noChangeAspect="1"/>
          </p:cNvPicPr>
          <p:nvPr/>
        </p:nvPicPr>
        <p:blipFill>
          <a:blip r:embed="rId5" cstate="print"/>
          <a:stretch>
            <a:fillRect/>
          </a:stretch>
        </p:blipFill>
        <p:spPr>
          <a:xfrm>
            <a:off x="5638800" y="4876800"/>
            <a:ext cx="2362200" cy="1659446"/>
          </a:xfrm>
          <a:prstGeom prst="rect">
            <a:avLst/>
          </a:prstGeom>
        </p:spPr>
      </p:pic>
      <p:pic>
        <p:nvPicPr>
          <p:cNvPr id="9" name="Picture 8" descr="Sherman_sea_1868.jpg"/>
          <p:cNvPicPr>
            <a:picLocks noChangeAspect="1"/>
          </p:cNvPicPr>
          <p:nvPr/>
        </p:nvPicPr>
        <p:blipFill>
          <a:blip r:embed="rId6" cstate="print"/>
          <a:stretch>
            <a:fillRect/>
          </a:stretch>
        </p:blipFill>
        <p:spPr>
          <a:xfrm>
            <a:off x="4572000" y="2209800"/>
            <a:ext cx="4191000" cy="27492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orensic_report3"/>
          <p:cNvPicPr>
            <a:picLocks noChangeAspect="1" noChangeArrowheads="1"/>
          </p:cNvPicPr>
          <p:nvPr/>
        </p:nvPicPr>
        <p:blipFill>
          <a:blip r:embed="rId2" cstate="print"/>
          <a:srcRect/>
          <a:stretch>
            <a:fillRect/>
          </a:stretch>
        </p:blipFill>
        <p:spPr bwMode="auto">
          <a:xfrm rot="400362">
            <a:off x="6973888" y="4038600"/>
            <a:ext cx="1712912" cy="2219325"/>
          </a:xfrm>
          <a:prstGeom prst="rect">
            <a:avLst/>
          </a:prstGeom>
          <a:noFill/>
          <a:ln w="12700">
            <a:solidFill>
              <a:srgbClr val="000000"/>
            </a:solidFill>
            <a:miter lim="800000"/>
            <a:headEnd/>
            <a:tailEnd/>
          </a:ln>
        </p:spPr>
      </p:pic>
      <p:sp>
        <p:nvSpPr>
          <p:cNvPr id="33795" name="Text Box 3"/>
          <p:cNvSpPr txBox="1">
            <a:spLocks noChangeArrowheads="1"/>
          </p:cNvSpPr>
          <p:nvPr/>
        </p:nvSpPr>
        <p:spPr bwMode="auto">
          <a:xfrm>
            <a:off x="304800" y="1370013"/>
            <a:ext cx="6629400" cy="4968875"/>
          </a:xfrm>
          <a:prstGeom prst="rect">
            <a:avLst/>
          </a:prstGeom>
          <a:noFill/>
          <a:ln w="9525">
            <a:noFill/>
            <a:miter lim="800000"/>
            <a:headEnd/>
            <a:tailEnd/>
          </a:ln>
          <a:effectLst/>
        </p:spPr>
        <p:txBody>
          <a:bodyPr>
            <a:spAutoFit/>
          </a:bodyPr>
          <a:lstStyle/>
          <a:p>
            <a:pPr>
              <a:spcBef>
                <a:spcPct val="50000"/>
              </a:spcBef>
            </a:pPr>
            <a:r>
              <a:rPr lang="en-US" dirty="0">
                <a:latin typeface="Arial" charset="0"/>
              </a:rPr>
              <a:t>In order to solve a History Mystery you will need </a:t>
            </a:r>
            <a:br>
              <a:rPr lang="en-US" dirty="0">
                <a:latin typeface="Arial" charset="0"/>
              </a:rPr>
            </a:br>
            <a:r>
              <a:rPr lang="en-US" dirty="0">
                <a:latin typeface="Arial" charset="0"/>
              </a:rPr>
              <a:t>to have a </a:t>
            </a:r>
            <a:r>
              <a:rPr lang="en-US" b="1" i="1" dirty="0">
                <a:latin typeface="Arial" charset="0"/>
              </a:rPr>
              <a:t>Forensic Report</a:t>
            </a:r>
            <a:r>
              <a:rPr lang="en-US" dirty="0">
                <a:latin typeface="Arial" charset="0"/>
              </a:rPr>
              <a:t>, a </a:t>
            </a:r>
            <a:r>
              <a:rPr lang="en-US" b="1" i="1" dirty="0">
                <a:latin typeface="Arial" charset="0"/>
              </a:rPr>
              <a:t>Mystery File</a:t>
            </a:r>
            <a:r>
              <a:rPr lang="en-US" dirty="0">
                <a:latin typeface="Arial" charset="0"/>
              </a:rPr>
              <a:t>, </a:t>
            </a:r>
            <a:br>
              <a:rPr lang="en-US" dirty="0">
                <a:latin typeface="Arial" charset="0"/>
              </a:rPr>
            </a:br>
            <a:r>
              <a:rPr lang="en-US" dirty="0">
                <a:latin typeface="Arial" charset="0"/>
              </a:rPr>
              <a:t>a pen/pencil, and a open mind. </a:t>
            </a:r>
          </a:p>
          <a:p>
            <a:pPr>
              <a:spcBef>
                <a:spcPct val="50000"/>
              </a:spcBef>
            </a:pPr>
            <a:r>
              <a:rPr lang="en-US" dirty="0">
                <a:latin typeface="Arial" charset="0"/>
              </a:rPr>
              <a:t>Before you begin, let’s take a moment to </a:t>
            </a:r>
            <a:br>
              <a:rPr lang="en-US" dirty="0">
                <a:latin typeface="Arial" charset="0"/>
              </a:rPr>
            </a:br>
            <a:r>
              <a:rPr lang="en-US" dirty="0">
                <a:latin typeface="Arial" charset="0"/>
              </a:rPr>
              <a:t>review all the sections of the </a:t>
            </a:r>
            <a:r>
              <a:rPr lang="en-US" b="1" i="1" dirty="0">
                <a:latin typeface="Arial" charset="0"/>
              </a:rPr>
              <a:t>Forensic Report</a:t>
            </a:r>
            <a:r>
              <a:rPr lang="en-US" dirty="0">
                <a:latin typeface="Arial" charset="0"/>
              </a:rPr>
              <a:t> </a:t>
            </a:r>
            <a:br>
              <a:rPr lang="en-US" dirty="0">
                <a:latin typeface="Arial" charset="0"/>
              </a:rPr>
            </a:br>
            <a:r>
              <a:rPr lang="en-US" dirty="0">
                <a:latin typeface="Arial" charset="0"/>
              </a:rPr>
              <a:t>so that you are familiar with all the areas of the file </a:t>
            </a:r>
            <a:br>
              <a:rPr lang="en-US" dirty="0">
                <a:latin typeface="Arial" charset="0"/>
              </a:rPr>
            </a:br>
            <a:r>
              <a:rPr lang="en-US" dirty="0">
                <a:latin typeface="Arial" charset="0"/>
              </a:rPr>
              <a:t>and what you need to do. </a:t>
            </a:r>
          </a:p>
          <a:p>
            <a:pPr>
              <a:spcBef>
                <a:spcPct val="50000"/>
              </a:spcBef>
            </a:pPr>
            <a:r>
              <a:rPr lang="en-US" dirty="0">
                <a:latin typeface="Arial" charset="0"/>
              </a:rPr>
              <a:t>Keep in mind that as you review the </a:t>
            </a:r>
            <a:br>
              <a:rPr lang="en-US" dirty="0">
                <a:latin typeface="Arial" charset="0"/>
              </a:rPr>
            </a:br>
            <a:r>
              <a:rPr lang="en-US" dirty="0">
                <a:latin typeface="Arial" charset="0"/>
              </a:rPr>
              <a:t>items in the file, you are acting as if </a:t>
            </a:r>
            <a:br>
              <a:rPr lang="en-US" dirty="0">
                <a:latin typeface="Arial" charset="0"/>
              </a:rPr>
            </a:br>
            <a:r>
              <a:rPr lang="en-US" dirty="0">
                <a:latin typeface="Arial" charset="0"/>
              </a:rPr>
              <a:t>you are a </a:t>
            </a:r>
            <a:r>
              <a:rPr lang="en-US" b="1" dirty="0">
                <a:latin typeface="Arial" charset="0"/>
              </a:rPr>
              <a:t>Criminalist</a:t>
            </a:r>
            <a:r>
              <a:rPr lang="en-US" dirty="0">
                <a:latin typeface="Arial" charset="0"/>
              </a:rPr>
              <a:t> responsible </a:t>
            </a:r>
            <a:br>
              <a:rPr lang="en-US" dirty="0">
                <a:latin typeface="Arial" charset="0"/>
              </a:rPr>
            </a:br>
            <a:r>
              <a:rPr lang="en-US" dirty="0">
                <a:latin typeface="Arial" charset="0"/>
              </a:rPr>
              <a:t>for </a:t>
            </a:r>
            <a:r>
              <a:rPr lang="en-US" i="1" u="sng" dirty="0">
                <a:latin typeface="Arial" charset="0"/>
              </a:rPr>
              <a:t>gathering</a:t>
            </a:r>
            <a:r>
              <a:rPr lang="en-US" dirty="0">
                <a:latin typeface="Arial" charset="0"/>
              </a:rPr>
              <a:t>,</a:t>
            </a:r>
            <a:r>
              <a:rPr lang="en-US" i="1" dirty="0">
                <a:latin typeface="Arial" charset="0"/>
              </a:rPr>
              <a:t> </a:t>
            </a:r>
            <a:r>
              <a:rPr lang="en-US" i="1" u="sng" dirty="0">
                <a:latin typeface="Arial" charset="0"/>
              </a:rPr>
              <a:t>analyzing</a:t>
            </a:r>
            <a:r>
              <a:rPr lang="en-US" dirty="0">
                <a:latin typeface="Arial" charset="0"/>
              </a:rPr>
              <a:t>,</a:t>
            </a:r>
            <a:r>
              <a:rPr lang="en-US" i="1" dirty="0">
                <a:latin typeface="Arial" charset="0"/>
              </a:rPr>
              <a:t> </a:t>
            </a:r>
            <a:r>
              <a:rPr lang="en-US" dirty="0">
                <a:latin typeface="Arial" charset="0"/>
              </a:rPr>
              <a:t>and</a:t>
            </a:r>
            <a:r>
              <a:rPr lang="en-US" i="1" dirty="0">
                <a:latin typeface="Arial" charset="0"/>
              </a:rPr>
              <a:t> </a:t>
            </a:r>
            <a:br>
              <a:rPr lang="en-US" i="1" dirty="0">
                <a:latin typeface="Arial" charset="0"/>
              </a:rPr>
            </a:br>
            <a:r>
              <a:rPr lang="en-US" i="1" u="sng" dirty="0">
                <a:latin typeface="Arial" charset="0"/>
              </a:rPr>
              <a:t>interpreting</a:t>
            </a:r>
            <a:r>
              <a:rPr lang="en-US" b="1" dirty="0">
                <a:latin typeface="Arial" charset="0"/>
              </a:rPr>
              <a:t> </a:t>
            </a:r>
            <a:r>
              <a:rPr lang="en-US" dirty="0">
                <a:latin typeface="Arial" charset="0"/>
              </a:rPr>
              <a:t>forensic evidence. </a:t>
            </a:r>
            <a:br>
              <a:rPr lang="en-US" dirty="0">
                <a:latin typeface="Arial" charset="0"/>
              </a:rPr>
            </a:br>
            <a:r>
              <a:rPr lang="en-US" dirty="0">
                <a:latin typeface="Arial" charset="0"/>
              </a:rPr>
              <a:t>These actions are key to helping </a:t>
            </a:r>
            <a:br>
              <a:rPr lang="en-US" dirty="0">
                <a:latin typeface="Arial" charset="0"/>
              </a:rPr>
            </a:br>
            <a:r>
              <a:rPr lang="en-US" dirty="0">
                <a:latin typeface="Arial" charset="0"/>
              </a:rPr>
              <a:t>you solve the historical mystery </a:t>
            </a:r>
            <a:br>
              <a:rPr lang="en-US" dirty="0">
                <a:latin typeface="Arial" charset="0"/>
              </a:rPr>
            </a:br>
            <a:r>
              <a:rPr lang="en-US" dirty="0">
                <a:latin typeface="Arial" charset="0"/>
              </a:rPr>
              <a:t>presented in class. Good Luck!</a:t>
            </a:r>
          </a:p>
        </p:txBody>
      </p:sp>
      <p:pic>
        <p:nvPicPr>
          <p:cNvPr id="33796" name="Picture 4" descr="forensic_report2"/>
          <p:cNvPicPr>
            <a:picLocks noChangeAspect="1" noChangeArrowheads="1"/>
          </p:cNvPicPr>
          <p:nvPr/>
        </p:nvPicPr>
        <p:blipFill>
          <a:blip r:embed="rId3" cstate="print"/>
          <a:srcRect/>
          <a:stretch>
            <a:fillRect/>
          </a:stretch>
        </p:blipFill>
        <p:spPr bwMode="auto">
          <a:xfrm rot="-339785">
            <a:off x="5605463" y="4184650"/>
            <a:ext cx="1709737" cy="2216150"/>
          </a:xfrm>
          <a:prstGeom prst="rect">
            <a:avLst/>
          </a:prstGeom>
          <a:noFill/>
          <a:ln w="12700">
            <a:solidFill>
              <a:srgbClr val="000000"/>
            </a:solidFill>
            <a:miter lim="800000"/>
            <a:headEnd/>
            <a:tailEnd/>
          </a:ln>
        </p:spPr>
      </p:pic>
      <p:pic>
        <p:nvPicPr>
          <p:cNvPr id="33797" name="Picture 5" descr="forensic_report1"/>
          <p:cNvPicPr>
            <a:picLocks noChangeAspect="1" noChangeArrowheads="1"/>
          </p:cNvPicPr>
          <p:nvPr/>
        </p:nvPicPr>
        <p:blipFill>
          <a:blip r:embed="rId4" cstate="print"/>
          <a:srcRect/>
          <a:stretch>
            <a:fillRect/>
          </a:stretch>
        </p:blipFill>
        <p:spPr bwMode="auto">
          <a:xfrm rot="671480">
            <a:off x="4572000" y="4089400"/>
            <a:ext cx="1712913" cy="2219325"/>
          </a:xfrm>
          <a:prstGeom prst="rect">
            <a:avLst/>
          </a:prstGeom>
          <a:noFill/>
          <a:ln w="12700">
            <a:solidFill>
              <a:srgbClr val="000000"/>
            </a:solidFill>
            <a:miter lim="800000"/>
            <a:headEnd/>
            <a:tailEnd/>
          </a:ln>
        </p:spPr>
      </p:pic>
      <p:pic>
        <p:nvPicPr>
          <p:cNvPr id="33798" name="Picture 6" descr="HowDoISolve"/>
          <p:cNvPicPr>
            <a:picLocks noChangeAspect="1" noChangeArrowheads="1"/>
          </p:cNvPicPr>
          <p:nvPr/>
        </p:nvPicPr>
        <p:blipFill>
          <a:blip r:embed="rId5" cstate="print"/>
          <a:srcRect/>
          <a:stretch>
            <a:fillRect/>
          </a:stretch>
        </p:blipFill>
        <p:spPr bwMode="auto">
          <a:xfrm>
            <a:off x="0" y="457200"/>
            <a:ext cx="9144000" cy="904875"/>
          </a:xfrm>
          <a:prstGeom prst="rect">
            <a:avLst/>
          </a:prstGeom>
          <a:noFill/>
        </p:spPr>
      </p:pic>
      <p:pic>
        <p:nvPicPr>
          <p:cNvPr id="33799" name="Picture 7" descr="folio0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62600" y="1447800"/>
            <a:ext cx="3352800" cy="2078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jpittman\Local Settings\Temporary Internet Files\Content.IE5\9ZRIGA3N\MC900014793[1].wmf"/>
          <p:cNvPicPr>
            <a:picLocks noChangeAspect="1" noChangeArrowheads="1"/>
          </p:cNvPicPr>
          <p:nvPr/>
        </p:nvPicPr>
        <p:blipFill>
          <a:blip r:embed="rId2" cstate="print"/>
          <a:srcRect/>
          <a:stretch>
            <a:fillRect/>
          </a:stretch>
        </p:blipFill>
        <p:spPr bwMode="auto">
          <a:xfrm>
            <a:off x="152400" y="0"/>
            <a:ext cx="8839200" cy="6736555"/>
          </a:xfrm>
          <a:prstGeom prst="rect">
            <a:avLst/>
          </a:prstGeom>
          <a:noFill/>
        </p:spPr>
      </p:pic>
      <p:grpSp>
        <p:nvGrpSpPr>
          <p:cNvPr id="2" name="Group 13"/>
          <p:cNvGrpSpPr>
            <a:grpSpLocks/>
          </p:cNvGrpSpPr>
          <p:nvPr/>
        </p:nvGrpSpPr>
        <p:grpSpPr bwMode="auto">
          <a:xfrm>
            <a:off x="1524000" y="457200"/>
            <a:ext cx="2422525" cy="685800"/>
            <a:chOff x="1018" y="576"/>
            <a:chExt cx="1526" cy="576"/>
          </a:xfrm>
        </p:grpSpPr>
        <p:pic>
          <p:nvPicPr>
            <p:cNvPr id="4" name="Picture 14" descr="detectives_research"/>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632" y="816"/>
              <a:ext cx="317" cy="336"/>
            </a:xfrm>
            <a:prstGeom prst="rect">
              <a:avLst/>
            </a:prstGeom>
            <a:noFill/>
          </p:spPr>
        </p:pic>
        <p:pic>
          <p:nvPicPr>
            <p:cNvPr id="5" name="Picture 15" descr="Area3s"/>
            <p:cNvPicPr>
              <a:picLocks noChangeAspect="1" noChangeArrowheads="1"/>
            </p:cNvPicPr>
            <p:nvPr/>
          </p:nvPicPr>
          <p:blipFill>
            <a:blip r:embed="rId4" cstate="print"/>
            <a:srcRect/>
            <a:stretch>
              <a:fillRect/>
            </a:stretch>
          </p:blipFill>
          <p:spPr bwMode="auto">
            <a:xfrm>
              <a:off x="1018" y="576"/>
              <a:ext cx="1526" cy="228"/>
            </a:xfrm>
            <a:prstGeom prst="rect">
              <a:avLst/>
            </a:prstGeom>
            <a:noFill/>
          </p:spPr>
        </p:pic>
      </p:grpSp>
      <p:sp>
        <p:nvSpPr>
          <p:cNvPr id="6" name="TextBox 5"/>
          <p:cNvSpPr txBox="1"/>
          <p:nvPr/>
        </p:nvSpPr>
        <p:spPr>
          <a:xfrm>
            <a:off x="838200" y="1143000"/>
            <a:ext cx="3505200" cy="4278094"/>
          </a:xfrm>
          <a:prstGeom prst="rect">
            <a:avLst/>
          </a:prstGeom>
          <a:noFill/>
        </p:spPr>
        <p:txBody>
          <a:bodyPr wrap="square" rtlCol="0">
            <a:spAutoFit/>
          </a:bodyPr>
          <a:lstStyle/>
          <a:p>
            <a:r>
              <a:rPr lang="en-US" sz="1700" dirty="0" smtClean="0"/>
              <a:t>Throughout Sherman’s March to the Sea, thousands of freed slaves attached themselves to the Union army’s various infantry columns. Many were able-bodied black men who were willing to supply labor clearing roads, carrying supplies, serving as cooks and other jobs. However, Brigadier General Jefferson C. Davis of the Union army began to grow irritated at the few thousand other black refugees who could not provide a service to the Union army because of their age or gender.</a:t>
            </a:r>
            <a:endParaRPr lang="en-US" sz="1700" dirty="0"/>
          </a:p>
        </p:txBody>
      </p:sp>
      <p:sp>
        <p:nvSpPr>
          <p:cNvPr id="7" name="TextBox 6"/>
          <p:cNvSpPr txBox="1"/>
          <p:nvPr/>
        </p:nvSpPr>
        <p:spPr>
          <a:xfrm>
            <a:off x="4876800" y="609600"/>
            <a:ext cx="3429000" cy="3493264"/>
          </a:xfrm>
          <a:prstGeom prst="rect">
            <a:avLst/>
          </a:prstGeom>
          <a:noFill/>
        </p:spPr>
        <p:txBody>
          <a:bodyPr wrap="square" rtlCol="0">
            <a:spAutoFit/>
          </a:bodyPr>
          <a:lstStyle/>
          <a:p>
            <a:r>
              <a:rPr lang="en-US" sz="1700" dirty="0" smtClean="0"/>
              <a:t>Davis was known for his ill-temper. One report states he shot and killed a commanding officer because of an insult he suffered.  Along the march, Davis grew more and more irritated as the refugees contributed to the food-shortage problem and began slowing down his march. This became a particular concern when Davis learned the Confederate Commander Wheeler was close behind him.</a:t>
            </a:r>
            <a:endParaRPr lang="en-US" sz="1700" dirty="0"/>
          </a:p>
        </p:txBody>
      </p:sp>
      <p:pic>
        <p:nvPicPr>
          <p:cNvPr id="8" name="Picture 7" descr="ebanezer jefferson davis.jpg"/>
          <p:cNvPicPr>
            <a:picLocks noChangeAspect="1"/>
          </p:cNvPicPr>
          <p:nvPr/>
        </p:nvPicPr>
        <p:blipFill>
          <a:blip r:embed="rId5" cstate="print"/>
          <a:stretch>
            <a:fillRect/>
          </a:stretch>
        </p:blipFill>
        <p:spPr>
          <a:xfrm>
            <a:off x="5715000" y="4114800"/>
            <a:ext cx="1752600" cy="229552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jpittman\Local Settings\Temporary Internet Files\Content.IE5\9ZRIGA3N\MC900014793[1].wmf"/>
          <p:cNvPicPr>
            <a:picLocks noChangeAspect="1" noChangeArrowheads="1"/>
          </p:cNvPicPr>
          <p:nvPr/>
        </p:nvPicPr>
        <p:blipFill>
          <a:blip r:embed="rId2" cstate="print"/>
          <a:srcRect/>
          <a:stretch>
            <a:fillRect/>
          </a:stretch>
        </p:blipFill>
        <p:spPr bwMode="auto">
          <a:xfrm>
            <a:off x="152400" y="0"/>
            <a:ext cx="8839200" cy="6736555"/>
          </a:xfrm>
          <a:prstGeom prst="rect">
            <a:avLst/>
          </a:prstGeom>
          <a:noFill/>
        </p:spPr>
      </p:pic>
      <p:grpSp>
        <p:nvGrpSpPr>
          <p:cNvPr id="2" name="Group 13"/>
          <p:cNvGrpSpPr>
            <a:grpSpLocks/>
          </p:cNvGrpSpPr>
          <p:nvPr/>
        </p:nvGrpSpPr>
        <p:grpSpPr bwMode="auto">
          <a:xfrm>
            <a:off x="1524000" y="457200"/>
            <a:ext cx="2422525" cy="685800"/>
            <a:chOff x="1018" y="576"/>
            <a:chExt cx="1526" cy="576"/>
          </a:xfrm>
        </p:grpSpPr>
        <p:pic>
          <p:nvPicPr>
            <p:cNvPr id="4" name="Picture 14" descr="detectives_research"/>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632" y="816"/>
              <a:ext cx="317" cy="336"/>
            </a:xfrm>
            <a:prstGeom prst="rect">
              <a:avLst/>
            </a:prstGeom>
            <a:noFill/>
          </p:spPr>
        </p:pic>
        <p:pic>
          <p:nvPicPr>
            <p:cNvPr id="5" name="Picture 15" descr="Area3s"/>
            <p:cNvPicPr>
              <a:picLocks noChangeAspect="1" noChangeArrowheads="1"/>
            </p:cNvPicPr>
            <p:nvPr/>
          </p:nvPicPr>
          <p:blipFill>
            <a:blip r:embed="rId4" cstate="print"/>
            <a:srcRect/>
            <a:stretch>
              <a:fillRect/>
            </a:stretch>
          </p:blipFill>
          <p:spPr bwMode="auto">
            <a:xfrm>
              <a:off x="1018" y="576"/>
              <a:ext cx="1526" cy="228"/>
            </a:xfrm>
            <a:prstGeom prst="rect">
              <a:avLst/>
            </a:prstGeom>
            <a:noFill/>
          </p:spPr>
        </p:pic>
      </p:grpSp>
      <p:sp>
        <p:nvSpPr>
          <p:cNvPr id="6" name="TextBox 5"/>
          <p:cNvSpPr txBox="1"/>
          <p:nvPr/>
        </p:nvSpPr>
        <p:spPr>
          <a:xfrm>
            <a:off x="838200" y="1143000"/>
            <a:ext cx="3429000" cy="3139321"/>
          </a:xfrm>
          <a:prstGeom prst="rect">
            <a:avLst/>
          </a:prstGeom>
          <a:noFill/>
        </p:spPr>
        <p:txBody>
          <a:bodyPr wrap="square" rtlCol="0">
            <a:spAutoFit/>
          </a:bodyPr>
          <a:lstStyle/>
          <a:p>
            <a:r>
              <a:rPr lang="en-US" dirty="0" smtClean="0"/>
              <a:t>On December 9, 1864 Brigadier General Jefferson C. Davis crossed the banks of Ebenezer Creek just as Confederate Commander Wheeler’s cavalry approached and began firing on the Union lines. By the end of the day, hundreds of the African-American refugees that had been following the Union were dead.</a:t>
            </a:r>
            <a:endParaRPr lang="en-US" dirty="0"/>
          </a:p>
        </p:txBody>
      </p:sp>
      <p:pic>
        <p:nvPicPr>
          <p:cNvPr id="7" name="Picture 6" descr="ebanezer 9.jpg"/>
          <p:cNvPicPr>
            <a:picLocks noChangeAspect="1"/>
          </p:cNvPicPr>
          <p:nvPr/>
        </p:nvPicPr>
        <p:blipFill>
          <a:blip r:embed="rId5" cstate="print"/>
          <a:stretch>
            <a:fillRect/>
          </a:stretch>
        </p:blipFill>
        <p:spPr>
          <a:xfrm>
            <a:off x="4953000" y="685800"/>
            <a:ext cx="3429000" cy="2275484"/>
          </a:xfrm>
          <a:prstGeom prst="rect">
            <a:avLst/>
          </a:prstGeom>
        </p:spPr>
      </p:pic>
      <p:pic>
        <p:nvPicPr>
          <p:cNvPr id="9" name="Picture 8" descr="ebnazer pontoon1.jpg"/>
          <p:cNvPicPr>
            <a:picLocks noChangeAspect="1"/>
          </p:cNvPicPr>
          <p:nvPr/>
        </p:nvPicPr>
        <p:blipFill>
          <a:blip r:embed="rId6" cstate="print"/>
          <a:stretch>
            <a:fillRect/>
          </a:stretch>
        </p:blipFill>
        <p:spPr>
          <a:xfrm>
            <a:off x="4876800" y="3276600"/>
            <a:ext cx="3429000" cy="211740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folio0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2209800"/>
            <a:ext cx="8686800" cy="4419600"/>
          </a:xfrm>
          <a:prstGeom prst="rect">
            <a:avLst/>
          </a:prstGeom>
          <a:noFill/>
        </p:spPr>
      </p:pic>
      <p:pic>
        <p:nvPicPr>
          <p:cNvPr id="17414" name="Picture 6" descr="GetReadyToAnalyze"/>
          <p:cNvPicPr>
            <a:picLocks noChangeAspect="1" noChangeArrowheads="1"/>
          </p:cNvPicPr>
          <p:nvPr/>
        </p:nvPicPr>
        <p:blipFill>
          <a:blip r:embed="rId3" cstate="print"/>
          <a:srcRect/>
          <a:stretch>
            <a:fillRect/>
          </a:stretch>
        </p:blipFill>
        <p:spPr bwMode="auto">
          <a:xfrm>
            <a:off x="685800" y="828675"/>
            <a:ext cx="7772400" cy="13557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jpittman\Local Settings\Temporary Internet Files\Content.IE5\9ZRIGA3N\MC900014793[1].wmf"/>
          <p:cNvPicPr>
            <a:picLocks noChangeAspect="1" noChangeArrowheads="1"/>
          </p:cNvPicPr>
          <p:nvPr/>
        </p:nvPicPr>
        <p:blipFill>
          <a:blip r:embed="rId2" cstate="print"/>
          <a:srcRect/>
          <a:stretch>
            <a:fillRect/>
          </a:stretch>
        </p:blipFill>
        <p:spPr bwMode="auto">
          <a:xfrm>
            <a:off x="152400" y="56592"/>
            <a:ext cx="8763000" cy="6649007"/>
          </a:xfrm>
          <a:prstGeom prst="rect">
            <a:avLst/>
          </a:prstGeom>
          <a:noFill/>
        </p:spPr>
      </p:pic>
      <p:sp>
        <p:nvSpPr>
          <p:cNvPr id="8" name="TextBox 7"/>
          <p:cNvSpPr txBox="1"/>
          <p:nvPr/>
        </p:nvSpPr>
        <p:spPr>
          <a:xfrm>
            <a:off x="838200" y="685800"/>
            <a:ext cx="3429000" cy="381000"/>
          </a:xfrm>
          <a:prstGeom prst="rect">
            <a:avLst/>
          </a:prstGeom>
          <a:noFill/>
        </p:spPr>
        <p:txBody>
          <a:bodyPr wrap="square" rtlCol="0">
            <a:spAutoFit/>
          </a:bodyPr>
          <a:lstStyle/>
          <a:p>
            <a:pPr algn="ctr"/>
            <a:r>
              <a:rPr lang="en-US" b="1" dirty="0" smtClean="0">
                <a:solidFill>
                  <a:srgbClr val="C00000"/>
                </a:solidFill>
                <a:latin typeface="Comic Sans MS" pitchFamily="66" charset="0"/>
              </a:rPr>
              <a:t>MYSTERY SOLVED!</a:t>
            </a:r>
            <a:endParaRPr lang="en-US" b="1" dirty="0">
              <a:solidFill>
                <a:srgbClr val="C00000"/>
              </a:solidFill>
              <a:latin typeface="Comic Sans MS" pitchFamily="66" charset="0"/>
            </a:endParaRPr>
          </a:p>
        </p:txBody>
      </p:sp>
      <p:pic>
        <p:nvPicPr>
          <p:cNvPr id="4" name="Picture 3" descr="ebnazer pontoon2.png"/>
          <p:cNvPicPr>
            <a:picLocks noChangeAspect="1"/>
          </p:cNvPicPr>
          <p:nvPr/>
        </p:nvPicPr>
        <p:blipFill>
          <a:blip r:embed="rId3" cstate="print"/>
          <a:stretch>
            <a:fillRect/>
          </a:stretch>
        </p:blipFill>
        <p:spPr>
          <a:xfrm>
            <a:off x="4800600" y="838200"/>
            <a:ext cx="3505200" cy="2839212"/>
          </a:xfrm>
          <a:prstGeom prst="rect">
            <a:avLst/>
          </a:prstGeom>
        </p:spPr>
      </p:pic>
      <p:sp>
        <p:nvSpPr>
          <p:cNvPr id="5" name="TextBox 4"/>
          <p:cNvSpPr txBox="1"/>
          <p:nvPr/>
        </p:nvSpPr>
        <p:spPr>
          <a:xfrm>
            <a:off x="762000" y="990600"/>
            <a:ext cx="3429000" cy="4524315"/>
          </a:xfrm>
          <a:prstGeom prst="rect">
            <a:avLst/>
          </a:prstGeom>
          <a:noFill/>
        </p:spPr>
        <p:txBody>
          <a:bodyPr wrap="square" rtlCol="0">
            <a:spAutoFit/>
          </a:bodyPr>
          <a:lstStyle/>
          <a:p>
            <a:r>
              <a:rPr lang="en-US" dirty="0" smtClean="0"/>
              <a:t>Throughout Sherman’s march, many slaves were freed. With nowhere else to go, they followed Sherman. However, it became harder and harder for the Union army to move quickly and care for all of the freedmen.</a:t>
            </a:r>
          </a:p>
          <a:p>
            <a:endParaRPr lang="en-US" dirty="0" smtClean="0"/>
          </a:p>
          <a:p>
            <a:r>
              <a:rPr lang="en-US" dirty="0" smtClean="0"/>
              <a:t>Brigadier General Davis devised a plan to rid his line of the refugees when he reached Ebenezer Creek and realized his men needed to cross the pontoon bridge quickly as the Confederates were approaching.</a:t>
            </a:r>
            <a:endParaRPr lang="en-US" dirty="0"/>
          </a:p>
        </p:txBody>
      </p:sp>
      <p:sp>
        <p:nvSpPr>
          <p:cNvPr id="7" name="TextBox 6"/>
          <p:cNvSpPr txBox="1"/>
          <p:nvPr/>
        </p:nvSpPr>
        <p:spPr>
          <a:xfrm>
            <a:off x="4876800" y="3733800"/>
            <a:ext cx="3429000" cy="1754326"/>
          </a:xfrm>
          <a:prstGeom prst="rect">
            <a:avLst/>
          </a:prstGeom>
          <a:noFill/>
        </p:spPr>
        <p:txBody>
          <a:bodyPr wrap="square" rtlCol="0">
            <a:spAutoFit/>
          </a:bodyPr>
          <a:lstStyle/>
          <a:p>
            <a:r>
              <a:rPr lang="en-US" dirty="0" smtClean="0"/>
              <a:t>Davis instructed the freedmen to wait along the bank of the creek until all of his men crossed. Then, they would be allowed to cross the pontoon bridge.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jpittman\Local Settings\Temporary Internet Files\Content.IE5\9ZRIGA3N\MC900014793[1].wmf"/>
          <p:cNvPicPr>
            <a:picLocks noChangeAspect="1" noChangeArrowheads="1"/>
          </p:cNvPicPr>
          <p:nvPr/>
        </p:nvPicPr>
        <p:blipFill>
          <a:blip r:embed="rId2" cstate="print"/>
          <a:srcRect/>
          <a:stretch>
            <a:fillRect/>
          </a:stretch>
        </p:blipFill>
        <p:spPr bwMode="auto">
          <a:xfrm>
            <a:off x="228600" y="56593"/>
            <a:ext cx="8763000" cy="6744816"/>
          </a:xfrm>
          <a:prstGeom prst="rect">
            <a:avLst/>
          </a:prstGeom>
          <a:noFill/>
        </p:spPr>
      </p:pic>
      <p:sp>
        <p:nvSpPr>
          <p:cNvPr id="3" name="TextBox 2"/>
          <p:cNvSpPr txBox="1"/>
          <p:nvPr/>
        </p:nvSpPr>
        <p:spPr>
          <a:xfrm>
            <a:off x="914400" y="685800"/>
            <a:ext cx="3429000" cy="4801314"/>
          </a:xfrm>
          <a:prstGeom prst="rect">
            <a:avLst/>
          </a:prstGeom>
          <a:noFill/>
        </p:spPr>
        <p:txBody>
          <a:bodyPr wrap="square" rtlCol="0">
            <a:spAutoFit/>
          </a:bodyPr>
          <a:lstStyle/>
          <a:p>
            <a:r>
              <a:rPr lang="en-US" sz="1700" dirty="0" smtClean="0"/>
              <a:t>However, once the Union army had crossed, Davis ordered the pontoon bridge destroyed, leaving the freedmen on the other side to face the Confederate army.</a:t>
            </a:r>
          </a:p>
          <a:p>
            <a:endParaRPr lang="en-US" sz="1700" dirty="0" smtClean="0"/>
          </a:p>
          <a:p>
            <a:r>
              <a:rPr lang="en-US" sz="1700" dirty="0" smtClean="0"/>
              <a:t>Knowing the fate that awaited them, many decided to jump in the creek and attempt to swim across. Many old men, women, and children drowned trying to swim across the creek. Others decided to stay on the bank and fight the Confederate soldiers. They were quickly cut down with bayonets and rifles.</a:t>
            </a:r>
          </a:p>
          <a:p>
            <a:endParaRPr lang="en-US" sz="1700" dirty="0" smtClean="0"/>
          </a:p>
        </p:txBody>
      </p:sp>
      <p:pic>
        <p:nvPicPr>
          <p:cNvPr id="4" name="Picture 3" descr="ebenezercreek1.jpg"/>
          <p:cNvPicPr>
            <a:picLocks noChangeAspect="1"/>
          </p:cNvPicPr>
          <p:nvPr/>
        </p:nvPicPr>
        <p:blipFill>
          <a:blip r:embed="rId3" cstate="print"/>
          <a:stretch>
            <a:fillRect/>
          </a:stretch>
        </p:blipFill>
        <p:spPr>
          <a:xfrm>
            <a:off x="4953000" y="685800"/>
            <a:ext cx="3340826" cy="2362200"/>
          </a:xfrm>
          <a:prstGeom prst="rect">
            <a:avLst/>
          </a:prstGeom>
        </p:spPr>
      </p:pic>
      <p:sp>
        <p:nvSpPr>
          <p:cNvPr id="5" name="TextBox 4"/>
          <p:cNvSpPr txBox="1"/>
          <p:nvPr/>
        </p:nvSpPr>
        <p:spPr>
          <a:xfrm>
            <a:off x="4876800" y="3276600"/>
            <a:ext cx="3505200" cy="1461939"/>
          </a:xfrm>
          <a:prstGeom prst="rect">
            <a:avLst/>
          </a:prstGeom>
          <a:noFill/>
        </p:spPr>
        <p:txBody>
          <a:bodyPr wrap="square" rtlCol="0">
            <a:spAutoFit/>
          </a:bodyPr>
          <a:lstStyle/>
          <a:p>
            <a:r>
              <a:rPr lang="en-US" dirty="0" smtClean="0"/>
              <a:t>Those that survived were placed</a:t>
            </a:r>
          </a:p>
          <a:p>
            <a:r>
              <a:rPr lang="en-US" dirty="0" smtClean="0"/>
              <a:t>back in slavery until the end of the war and the ratification of the 13</a:t>
            </a:r>
            <a:r>
              <a:rPr lang="en-US" baseline="30000" dirty="0" smtClean="0"/>
              <a:t>th</a:t>
            </a:r>
            <a:r>
              <a:rPr lang="en-US" dirty="0" smtClean="0"/>
              <a:t> Amendment.</a:t>
            </a:r>
          </a:p>
          <a:p>
            <a:endParaRPr lang="en-US" sz="17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jpittman\Local Settings\Temporary Internet Files\Content.IE5\9ZRIGA3N\MC900014793[1].wmf"/>
          <p:cNvPicPr>
            <a:picLocks noChangeAspect="1" noChangeArrowheads="1"/>
          </p:cNvPicPr>
          <p:nvPr/>
        </p:nvPicPr>
        <p:blipFill>
          <a:blip r:embed="rId2" cstate="print"/>
          <a:srcRect/>
          <a:stretch>
            <a:fillRect/>
          </a:stretch>
        </p:blipFill>
        <p:spPr bwMode="auto">
          <a:xfrm>
            <a:off x="228600" y="56593"/>
            <a:ext cx="8763000" cy="6744816"/>
          </a:xfrm>
          <a:prstGeom prst="rect">
            <a:avLst/>
          </a:prstGeom>
          <a:noFill/>
        </p:spPr>
      </p:pic>
      <p:sp>
        <p:nvSpPr>
          <p:cNvPr id="6" name="Rectangle 5"/>
          <p:cNvSpPr/>
          <p:nvPr/>
        </p:nvSpPr>
        <p:spPr>
          <a:xfrm>
            <a:off x="990600" y="685800"/>
            <a:ext cx="3200400" cy="2585323"/>
          </a:xfrm>
          <a:prstGeom prst="rect">
            <a:avLst/>
          </a:prstGeom>
        </p:spPr>
        <p:txBody>
          <a:bodyPr wrap="square">
            <a:spAutoFit/>
          </a:bodyPr>
          <a:lstStyle/>
          <a:p>
            <a:r>
              <a:rPr lang="en-US" dirty="0" smtClean="0"/>
              <a:t>Davis’ actions were supported by General Sherman as a “military necessity”. Davis went on to be named General, while Sherman was hailed as a war hero and eventually became General-in-Chief of the U.S. Army.</a:t>
            </a:r>
            <a:endParaRPr lang="en-US" dirty="0"/>
          </a:p>
        </p:txBody>
      </p:sp>
      <p:pic>
        <p:nvPicPr>
          <p:cNvPr id="7" name="Picture 6" descr="ebenezer marker.jpg"/>
          <p:cNvPicPr>
            <a:picLocks noChangeAspect="1"/>
          </p:cNvPicPr>
          <p:nvPr/>
        </p:nvPicPr>
        <p:blipFill>
          <a:blip r:embed="rId3" cstate="print"/>
          <a:stretch>
            <a:fillRect/>
          </a:stretch>
        </p:blipFill>
        <p:spPr>
          <a:xfrm>
            <a:off x="4800600" y="838200"/>
            <a:ext cx="3638101" cy="3762450"/>
          </a:xfrm>
          <a:prstGeom prst="rect">
            <a:avLst/>
          </a:prstGeom>
        </p:spPr>
      </p:pic>
      <p:pic>
        <p:nvPicPr>
          <p:cNvPr id="8" name="Picture 7" descr="rr atl.jpg"/>
          <p:cNvPicPr>
            <a:picLocks noChangeAspect="1"/>
          </p:cNvPicPr>
          <p:nvPr/>
        </p:nvPicPr>
        <p:blipFill>
          <a:blip r:embed="rId4" cstate="print"/>
          <a:stretch>
            <a:fillRect/>
          </a:stretch>
        </p:blipFill>
        <p:spPr>
          <a:xfrm>
            <a:off x="381000" y="4572000"/>
            <a:ext cx="2895600" cy="2053617"/>
          </a:xfrm>
          <a:prstGeom prst="rect">
            <a:avLst/>
          </a:prstGeom>
        </p:spPr>
      </p:pic>
      <p:pic>
        <p:nvPicPr>
          <p:cNvPr id="9" name="Picture 8" descr="atlanta refugees.jpg"/>
          <p:cNvPicPr>
            <a:picLocks noChangeAspect="1"/>
          </p:cNvPicPr>
          <p:nvPr/>
        </p:nvPicPr>
        <p:blipFill>
          <a:blip r:embed="rId5" cstate="print"/>
          <a:stretch>
            <a:fillRect/>
          </a:stretch>
        </p:blipFill>
        <p:spPr>
          <a:xfrm>
            <a:off x="1752600" y="3276600"/>
            <a:ext cx="3035265" cy="1981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Task</a:t>
            </a:r>
            <a:endParaRPr lang="en-US" dirty="0"/>
          </a:p>
        </p:txBody>
      </p:sp>
      <p:sp>
        <p:nvSpPr>
          <p:cNvPr id="3" name="Content Placeholder 2"/>
          <p:cNvSpPr>
            <a:spLocks noGrp="1"/>
          </p:cNvSpPr>
          <p:nvPr>
            <p:ph sz="quarter" idx="1"/>
          </p:nvPr>
        </p:nvSpPr>
        <p:spPr/>
        <p:txBody>
          <a:bodyPr/>
          <a:lstStyle/>
          <a:p>
            <a:r>
              <a:rPr lang="en-US" dirty="0" smtClean="0"/>
              <a:t>Write a one-page persuasive essay. </a:t>
            </a:r>
          </a:p>
          <a:p>
            <a:pPr lvl="1"/>
            <a:r>
              <a:rPr lang="en-US" dirty="0" smtClean="0"/>
              <a:t>Is General William T. Sherman a hero or a villain? Support your opinion with facts drawn from class.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creenshot_slide11"/>
          <p:cNvPicPr>
            <a:picLocks noChangeAspect="1" noChangeArrowheads="1"/>
          </p:cNvPicPr>
          <p:nvPr/>
        </p:nvPicPr>
        <p:blipFill>
          <a:blip r:embed="rId2" cstate="print"/>
          <a:srcRect/>
          <a:stretch>
            <a:fillRect/>
          </a:stretch>
        </p:blipFill>
        <p:spPr bwMode="auto">
          <a:xfrm>
            <a:off x="6019800" y="457200"/>
            <a:ext cx="2743200" cy="2057400"/>
          </a:xfrm>
          <a:prstGeom prst="rect">
            <a:avLst/>
          </a:prstGeom>
          <a:noFill/>
        </p:spPr>
      </p:pic>
      <p:pic>
        <p:nvPicPr>
          <p:cNvPr id="34819" name="Picture 3" descr="forensic_report1"/>
          <p:cNvPicPr>
            <a:picLocks noChangeAspect="1" noChangeArrowheads="1"/>
          </p:cNvPicPr>
          <p:nvPr/>
        </p:nvPicPr>
        <p:blipFill>
          <a:blip r:embed="rId3" cstate="print"/>
          <a:srcRect/>
          <a:stretch>
            <a:fillRect/>
          </a:stretch>
        </p:blipFill>
        <p:spPr bwMode="auto">
          <a:xfrm>
            <a:off x="6400800" y="3352800"/>
            <a:ext cx="2587625" cy="3352800"/>
          </a:xfrm>
          <a:prstGeom prst="rect">
            <a:avLst/>
          </a:prstGeom>
          <a:noFill/>
          <a:ln w="12700">
            <a:solidFill>
              <a:srgbClr val="000000"/>
            </a:solidFill>
            <a:miter lim="800000"/>
            <a:headEnd/>
            <a:tailEnd/>
          </a:ln>
        </p:spPr>
      </p:pic>
      <p:sp>
        <p:nvSpPr>
          <p:cNvPr id="34820" name="Rectangle 4"/>
          <p:cNvSpPr>
            <a:spLocks noGrp="1" noChangeArrowheads="1"/>
          </p:cNvSpPr>
          <p:nvPr>
            <p:ph sz="quarter" idx="1"/>
          </p:nvPr>
        </p:nvSpPr>
        <p:spPr bwMode="auto">
          <a:xfrm>
            <a:off x="381000" y="1598613"/>
            <a:ext cx="5181600" cy="5114925"/>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p>
            <a:r>
              <a:rPr lang="en-US" sz="2000" smtClean="0"/>
              <a:t>As you view the items in each of the three areas (</a:t>
            </a:r>
            <a:r>
              <a:rPr lang="en-US" sz="2000" b="1" i="1" smtClean="0"/>
              <a:t>Crime Scene</a:t>
            </a:r>
            <a:r>
              <a:rPr lang="en-US" sz="2000" smtClean="0"/>
              <a:t>,</a:t>
            </a:r>
            <a:r>
              <a:rPr lang="en-US" sz="2000" b="1" i="1" smtClean="0"/>
              <a:t> Coroner’s Report</a:t>
            </a:r>
            <a:r>
              <a:rPr lang="en-US" sz="2000" smtClean="0"/>
              <a:t>, and</a:t>
            </a:r>
            <a:r>
              <a:rPr lang="en-US" sz="2000" b="1" i="1" smtClean="0"/>
              <a:t> Detective’s Research</a:t>
            </a:r>
            <a:r>
              <a:rPr lang="en-US" sz="2000" smtClean="0"/>
              <a:t>) take notes and fill in each of the areas on the Forensic Report.</a:t>
            </a:r>
          </a:p>
          <a:p>
            <a:r>
              <a:rPr lang="en-US" sz="2000" smtClean="0"/>
              <a:t>Pay close attention to which office </a:t>
            </a:r>
            <a:br>
              <a:rPr lang="en-US" sz="2000" smtClean="0"/>
            </a:br>
            <a:r>
              <a:rPr lang="en-US" sz="2000" smtClean="0"/>
              <a:t>is reporting information and </a:t>
            </a:r>
            <a:r>
              <a:rPr lang="en-US" sz="2000" b="1" i="1" smtClean="0"/>
              <a:t>match </a:t>
            </a:r>
            <a:br>
              <a:rPr lang="en-US" sz="2000" b="1" i="1" smtClean="0"/>
            </a:br>
            <a:r>
              <a:rPr lang="en-US" sz="2000" b="1" i="1" smtClean="0"/>
              <a:t>the photos on your file with the photo on your report</a:t>
            </a:r>
            <a:r>
              <a:rPr lang="en-US" sz="2000" smtClean="0"/>
              <a:t> when you are writing in your information. </a:t>
            </a:r>
          </a:p>
          <a:p>
            <a:r>
              <a:rPr lang="en-US" sz="2000" smtClean="0"/>
              <a:t>For example, if you see the symbol for the </a:t>
            </a:r>
            <a:r>
              <a:rPr lang="en-US" sz="2000" b="1" i="1" smtClean="0"/>
              <a:t>Crime Scene</a:t>
            </a:r>
            <a:r>
              <a:rPr lang="en-US" sz="2000" smtClean="0"/>
              <a:t> office on the top of the file page, you may use that information </a:t>
            </a:r>
            <a:br>
              <a:rPr lang="en-US" sz="2000" smtClean="0"/>
            </a:br>
            <a:r>
              <a:rPr lang="en-US" sz="2000" smtClean="0"/>
              <a:t>to answer the questions about the </a:t>
            </a:r>
            <a:r>
              <a:rPr lang="en-US" sz="2000" b="1" i="1" smtClean="0"/>
              <a:t>Crime Scene</a:t>
            </a:r>
            <a:r>
              <a:rPr lang="en-US" sz="2000" smtClean="0"/>
              <a:t> in your </a:t>
            </a:r>
            <a:r>
              <a:rPr lang="en-US" sz="2000" b="1" i="1" u="sng" smtClean="0"/>
              <a:t>Forensics Report</a:t>
            </a:r>
            <a:r>
              <a:rPr lang="en-US" sz="2000" smtClean="0"/>
              <a:t>.</a:t>
            </a:r>
          </a:p>
        </p:txBody>
      </p:sp>
      <p:sp>
        <p:nvSpPr>
          <p:cNvPr id="34821" name="Line 5"/>
          <p:cNvSpPr>
            <a:spLocks noChangeShapeType="1"/>
          </p:cNvSpPr>
          <p:nvPr/>
        </p:nvSpPr>
        <p:spPr bwMode="auto">
          <a:xfrm flipH="1">
            <a:off x="6019800" y="990600"/>
            <a:ext cx="685800" cy="1905000"/>
          </a:xfrm>
          <a:prstGeom prst="line">
            <a:avLst/>
          </a:prstGeom>
          <a:noFill/>
          <a:ln w="9525">
            <a:solidFill>
              <a:schemeClr val="tx1"/>
            </a:solidFill>
            <a:round/>
            <a:headEnd/>
            <a:tailEnd type="triangle" w="med" len="med"/>
          </a:ln>
          <a:effectLst/>
        </p:spPr>
        <p:txBody>
          <a:bodyPr/>
          <a:lstStyle/>
          <a:p>
            <a:endParaRPr lang="en-US"/>
          </a:p>
        </p:txBody>
      </p:sp>
      <p:sp>
        <p:nvSpPr>
          <p:cNvPr id="34822" name="Line 6"/>
          <p:cNvSpPr>
            <a:spLocks noChangeShapeType="1"/>
          </p:cNvSpPr>
          <p:nvPr/>
        </p:nvSpPr>
        <p:spPr bwMode="auto">
          <a:xfrm>
            <a:off x="6172200" y="3657600"/>
            <a:ext cx="609600" cy="685800"/>
          </a:xfrm>
          <a:prstGeom prst="line">
            <a:avLst/>
          </a:prstGeom>
          <a:noFill/>
          <a:ln w="9525">
            <a:solidFill>
              <a:schemeClr val="tx1"/>
            </a:solidFill>
            <a:round/>
            <a:headEnd/>
            <a:tailEnd type="triangle" w="med" len="med"/>
          </a:ln>
          <a:effectLst/>
        </p:spPr>
        <p:txBody>
          <a:bodyPr/>
          <a:lstStyle/>
          <a:p>
            <a:endParaRPr lang="en-US"/>
          </a:p>
        </p:txBody>
      </p:sp>
      <p:pic>
        <p:nvPicPr>
          <p:cNvPr id="34823" name="Picture 7" descr="crime_scene"/>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4876800" y="2938463"/>
            <a:ext cx="1447800" cy="719137"/>
          </a:xfrm>
          <a:prstGeom prst="rect">
            <a:avLst/>
          </a:prstGeom>
          <a:noFill/>
        </p:spPr>
      </p:pic>
      <p:pic>
        <p:nvPicPr>
          <p:cNvPr id="34824" name="Picture 8" descr="HowDoIFillOut"/>
          <p:cNvPicPr>
            <a:picLocks noChangeAspect="1" noChangeArrowheads="1"/>
          </p:cNvPicPr>
          <p:nvPr/>
        </p:nvPicPr>
        <p:blipFill>
          <a:blip r:embed="rId5" cstate="print"/>
          <a:srcRect/>
          <a:stretch>
            <a:fillRect/>
          </a:stretch>
        </p:blipFill>
        <p:spPr bwMode="auto">
          <a:xfrm>
            <a:off x="657225" y="609600"/>
            <a:ext cx="4524375" cy="904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514600" y="1371600"/>
            <a:ext cx="6248400" cy="1981200"/>
          </a:xfrm>
          <a:prstGeom prst="rect">
            <a:avLst/>
          </a:prstGeom>
          <a:noFill/>
          <a:ln w="9525">
            <a:noFill/>
            <a:miter lim="800000"/>
            <a:headEnd/>
            <a:tailEnd/>
          </a:ln>
          <a:effectLst/>
        </p:spPr>
        <p:txBody>
          <a:bodyPr/>
          <a:lstStyle/>
          <a:p>
            <a:pPr marL="342900" indent="-342900" eaLnBrk="0" hangingPunct="0">
              <a:spcBef>
                <a:spcPct val="20000"/>
              </a:spcBef>
              <a:buFontTx/>
              <a:buChar char="•"/>
            </a:pPr>
            <a:r>
              <a:rPr lang="en-US">
                <a:latin typeface="Arial" charset="0"/>
              </a:rPr>
              <a:t>If you are looking at notes and photos about the </a:t>
            </a:r>
            <a:r>
              <a:rPr lang="en-US" b="1" i="1" u="sng">
                <a:latin typeface="Arial" charset="0"/>
              </a:rPr>
              <a:t>Crime Scene</a:t>
            </a:r>
            <a:r>
              <a:rPr lang="en-US">
                <a:latin typeface="Arial" charset="0"/>
              </a:rPr>
              <a:t>, they will be marked with a photo of </a:t>
            </a:r>
            <a:r>
              <a:rPr lang="en-US" i="1">
                <a:latin typeface="Arial" charset="0"/>
              </a:rPr>
              <a:t>caution tape</a:t>
            </a:r>
            <a:r>
              <a:rPr lang="en-US">
                <a:latin typeface="Arial" charset="0"/>
              </a:rPr>
              <a:t>.</a:t>
            </a:r>
          </a:p>
          <a:p>
            <a:pPr marL="342900" indent="-342900" eaLnBrk="0" hangingPunct="0">
              <a:spcBef>
                <a:spcPct val="20000"/>
              </a:spcBef>
              <a:buFontTx/>
              <a:buChar char="•"/>
            </a:pPr>
            <a:r>
              <a:rPr lang="en-US">
                <a:latin typeface="Arial" charset="0"/>
              </a:rPr>
              <a:t>Fill in your report sheet for this section by writing in notes about all the objects, people, and location details that you see. </a:t>
            </a:r>
          </a:p>
        </p:txBody>
      </p:sp>
      <p:sp>
        <p:nvSpPr>
          <p:cNvPr id="50179" name="Line 3"/>
          <p:cNvSpPr>
            <a:spLocks noChangeShapeType="1"/>
          </p:cNvSpPr>
          <p:nvPr/>
        </p:nvSpPr>
        <p:spPr bwMode="auto">
          <a:xfrm flipH="1" flipV="1">
            <a:off x="2133600" y="2135188"/>
            <a:ext cx="762000" cy="74612"/>
          </a:xfrm>
          <a:prstGeom prst="line">
            <a:avLst/>
          </a:prstGeom>
          <a:noFill/>
          <a:ln w="9525">
            <a:solidFill>
              <a:schemeClr val="tx1"/>
            </a:solidFill>
            <a:round/>
            <a:headEnd/>
            <a:tailEnd type="triangle" w="med" len="med"/>
          </a:ln>
          <a:effectLst/>
        </p:spPr>
        <p:txBody>
          <a:bodyPr/>
          <a:lstStyle/>
          <a:p>
            <a:endParaRPr lang="en-US"/>
          </a:p>
        </p:txBody>
      </p:sp>
      <p:pic>
        <p:nvPicPr>
          <p:cNvPr id="50180" name="Picture 4" descr="crime_scene"/>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381000" y="1720850"/>
            <a:ext cx="1752600" cy="869950"/>
          </a:xfrm>
          <a:prstGeom prst="rect">
            <a:avLst/>
          </a:prstGeom>
          <a:noFill/>
        </p:spPr>
      </p:pic>
      <p:pic>
        <p:nvPicPr>
          <p:cNvPr id="50181" name="Picture 5" descr="ForensicReportSections"/>
          <p:cNvPicPr>
            <a:picLocks noChangeAspect="1" noChangeArrowheads="1"/>
          </p:cNvPicPr>
          <p:nvPr/>
        </p:nvPicPr>
        <p:blipFill>
          <a:blip r:embed="rId3" cstate="print"/>
          <a:srcRect/>
          <a:stretch>
            <a:fillRect/>
          </a:stretch>
        </p:blipFill>
        <p:spPr bwMode="auto">
          <a:xfrm>
            <a:off x="0" y="466725"/>
            <a:ext cx="9144000" cy="904875"/>
          </a:xfrm>
          <a:prstGeom prst="rect">
            <a:avLst/>
          </a:prstGeom>
          <a:noFill/>
        </p:spPr>
      </p:pic>
      <p:pic>
        <p:nvPicPr>
          <p:cNvPr id="50182" name="Picture 6" descr="forensic_stage1"/>
          <p:cNvPicPr>
            <a:picLocks noChangeAspect="1" noChangeArrowheads="1"/>
          </p:cNvPicPr>
          <p:nvPr/>
        </p:nvPicPr>
        <p:blipFill>
          <a:blip r:embed="rId4" cstate="print"/>
          <a:srcRect/>
          <a:stretch>
            <a:fillRect/>
          </a:stretch>
        </p:blipFill>
        <p:spPr bwMode="auto">
          <a:xfrm>
            <a:off x="1676400" y="3581400"/>
            <a:ext cx="5942013" cy="2863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P spid="501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2"/>
          <p:cNvSpPr>
            <a:spLocks noChangeShapeType="1"/>
          </p:cNvSpPr>
          <p:nvPr/>
        </p:nvSpPr>
        <p:spPr bwMode="auto">
          <a:xfrm flipH="1" flipV="1">
            <a:off x="1600200" y="2362200"/>
            <a:ext cx="609600" cy="152400"/>
          </a:xfrm>
          <a:prstGeom prst="line">
            <a:avLst/>
          </a:prstGeom>
          <a:noFill/>
          <a:ln w="9525">
            <a:solidFill>
              <a:schemeClr val="tx1"/>
            </a:solidFill>
            <a:round/>
            <a:headEnd/>
            <a:tailEnd type="triangle" w="med" len="med"/>
          </a:ln>
          <a:effectLst/>
        </p:spPr>
        <p:txBody>
          <a:bodyPr/>
          <a:lstStyle/>
          <a:p>
            <a:endParaRPr lang="en-US"/>
          </a:p>
        </p:txBody>
      </p:sp>
      <p:sp>
        <p:nvSpPr>
          <p:cNvPr id="36867" name="Rectangle 3"/>
          <p:cNvSpPr>
            <a:spLocks noChangeArrowheads="1"/>
          </p:cNvSpPr>
          <p:nvPr/>
        </p:nvSpPr>
        <p:spPr bwMode="auto">
          <a:xfrm>
            <a:off x="1828800" y="1371600"/>
            <a:ext cx="6858000" cy="2362200"/>
          </a:xfrm>
          <a:prstGeom prst="rect">
            <a:avLst/>
          </a:prstGeom>
          <a:noFill/>
          <a:ln w="9525">
            <a:noFill/>
            <a:miter lim="800000"/>
            <a:headEnd/>
            <a:tailEnd/>
          </a:ln>
          <a:effectLst/>
        </p:spPr>
        <p:txBody>
          <a:bodyPr/>
          <a:lstStyle/>
          <a:p>
            <a:pPr marL="342900" indent="-342900" eaLnBrk="0" hangingPunct="0">
              <a:spcBef>
                <a:spcPct val="20000"/>
              </a:spcBef>
              <a:buFontTx/>
              <a:buChar char="•"/>
            </a:pPr>
            <a:r>
              <a:rPr lang="en-US">
                <a:latin typeface="Arial" charset="0"/>
              </a:rPr>
              <a:t>If you are looking at documents and photos with specific information about the victim’s body, then these are part of the </a:t>
            </a:r>
            <a:r>
              <a:rPr lang="en-US" b="1" i="1" u="sng">
                <a:latin typeface="Arial" charset="0"/>
              </a:rPr>
              <a:t>Coroner’s Report</a:t>
            </a:r>
            <a:r>
              <a:rPr lang="en-US">
                <a:latin typeface="Arial" charset="0"/>
              </a:rPr>
              <a:t> and they will be marked with a photo of a </a:t>
            </a:r>
            <a:r>
              <a:rPr lang="en-US" i="1">
                <a:latin typeface="Arial" charset="0"/>
              </a:rPr>
              <a:t>coroner writing a report</a:t>
            </a:r>
            <a:r>
              <a:rPr lang="en-US">
                <a:latin typeface="Arial" charset="0"/>
              </a:rPr>
              <a:t>.</a:t>
            </a:r>
          </a:p>
          <a:p>
            <a:pPr marL="342900" indent="-342900" eaLnBrk="0" hangingPunct="0">
              <a:spcBef>
                <a:spcPct val="20000"/>
              </a:spcBef>
              <a:buFontTx/>
              <a:buChar char="•"/>
            </a:pPr>
            <a:r>
              <a:rPr lang="en-US">
                <a:latin typeface="Arial" charset="0"/>
              </a:rPr>
              <a:t>Fill in your report sheet for this section by writing in specific information about each recovered body. Note the person’s name, gender, age and injury information.</a:t>
            </a:r>
          </a:p>
        </p:txBody>
      </p:sp>
      <p:pic>
        <p:nvPicPr>
          <p:cNvPr id="36868" name="Picture 4" descr="coroners_report"/>
          <p:cNvPicPr>
            <a:picLocks noChangeAspect="1" noChangeArrowheads="1"/>
          </p:cNvPicPr>
          <p:nvPr/>
        </p:nvPicPr>
        <p:blipFill>
          <a:blip r:embed="rId2" cstate="print"/>
          <a:srcRect/>
          <a:stretch>
            <a:fillRect/>
          </a:stretch>
        </p:blipFill>
        <p:spPr bwMode="auto">
          <a:xfrm>
            <a:off x="609600" y="1600200"/>
            <a:ext cx="863600" cy="1295400"/>
          </a:xfrm>
          <a:prstGeom prst="rect">
            <a:avLst/>
          </a:prstGeom>
          <a:noFill/>
        </p:spPr>
      </p:pic>
      <p:pic>
        <p:nvPicPr>
          <p:cNvPr id="36870" name="Picture 6" descr="ForensicReportSections"/>
          <p:cNvPicPr>
            <a:picLocks noChangeAspect="1" noChangeArrowheads="1"/>
          </p:cNvPicPr>
          <p:nvPr/>
        </p:nvPicPr>
        <p:blipFill>
          <a:blip r:embed="rId3" cstate="print"/>
          <a:srcRect/>
          <a:stretch>
            <a:fillRect/>
          </a:stretch>
        </p:blipFill>
        <p:spPr bwMode="auto">
          <a:xfrm>
            <a:off x="0" y="466725"/>
            <a:ext cx="9144000" cy="904875"/>
          </a:xfrm>
          <a:prstGeom prst="rect">
            <a:avLst/>
          </a:prstGeom>
          <a:noFill/>
        </p:spPr>
      </p:pic>
      <p:pic>
        <p:nvPicPr>
          <p:cNvPr id="36872" name="Picture 8" descr="forensic_stage2a"/>
          <p:cNvPicPr>
            <a:picLocks noChangeAspect="1" noChangeArrowheads="1"/>
          </p:cNvPicPr>
          <p:nvPr/>
        </p:nvPicPr>
        <p:blipFill>
          <a:blip r:embed="rId4" cstate="print"/>
          <a:srcRect/>
          <a:stretch>
            <a:fillRect/>
          </a:stretch>
        </p:blipFill>
        <p:spPr bwMode="auto">
          <a:xfrm>
            <a:off x="1676400" y="3948113"/>
            <a:ext cx="5942013" cy="21478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ForensicReportSections"/>
          <p:cNvPicPr>
            <a:picLocks noChangeAspect="1" noChangeArrowheads="1"/>
          </p:cNvPicPr>
          <p:nvPr/>
        </p:nvPicPr>
        <p:blipFill>
          <a:blip r:embed="rId2" cstate="print"/>
          <a:srcRect/>
          <a:stretch>
            <a:fillRect/>
          </a:stretch>
        </p:blipFill>
        <p:spPr bwMode="auto">
          <a:xfrm>
            <a:off x="0" y="466725"/>
            <a:ext cx="9144000" cy="904875"/>
          </a:xfrm>
          <a:prstGeom prst="rect">
            <a:avLst/>
          </a:prstGeom>
          <a:noFill/>
        </p:spPr>
      </p:pic>
      <p:sp>
        <p:nvSpPr>
          <p:cNvPr id="52227" name="Line 3"/>
          <p:cNvSpPr>
            <a:spLocks noChangeShapeType="1"/>
          </p:cNvSpPr>
          <p:nvPr/>
        </p:nvSpPr>
        <p:spPr bwMode="auto">
          <a:xfrm flipH="1" flipV="1">
            <a:off x="1981200" y="2209800"/>
            <a:ext cx="914400" cy="152400"/>
          </a:xfrm>
          <a:prstGeom prst="line">
            <a:avLst/>
          </a:prstGeom>
          <a:noFill/>
          <a:ln w="9525">
            <a:solidFill>
              <a:schemeClr val="tx1"/>
            </a:solidFill>
            <a:round/>
            <a:headEnd/>
            <a:tailEnd type="triangle" w="med" len="med"/>
          </a:ln>
          <a:effectLst/>
        </p:spPr>
        <p:txBody>
          <a:bodyPr/>
          <a:lstStyle/>
          <a:p>
            <a:endParaRPr lang="en-US"/>
          </a:p>
        </p:txBody>
      </p:sp>
      <p:sp>
        <p:nvSpPr>
          <p:cNvPr id="52228" name="Rectangle 4"/>
          <p:cNvSpPr>
            <a:spLocks noChangeArrowheads="1"/>
          </p:cNvSpPr>
          <p:nvPr/>
        </p:nvSpPr>
        <p:spPr bwMode="auto">
          <a:xfrm>
            <a:off x="2513013" y="1371600"/>
            <a:ext cx="6173787" cy="1981200"/>
          </a:xfrm>
          <a:prstGeom prst="rect">
            <a:avLst/>
          </a:prstGeom>
          <a:noFill/>
          <a:ln w="9525">
            <a:noFill/>
            <a:miter lim="800000"/>
            <a:headEnd/>
            <a:tailEnd/>
          </a:ln>
          <a:effectLst/>
        </p:spPr>
        <p:txBody>
          <a:bodyPr/>
          <a:lstStyle/>
          <a:p>
            <a:pPr marL="342900" indent="-342900" eaLnBrk="0" hangingPunct="0">
              <a:lnSpc>
                <a:spcPct val="90000"/>
              </a:lnSpc>
              <a:spcBef>
                <a:spcPct val="20000"/>
              </a:spcBef>
              <a:buFontTx/>
              <a:buChar char="•"/>
            </a:pPr>
            <a:r>
              <a:rPr lang="en-US">
                <a:latin typeface="Arial" charset="0"/>
              </a:rPr>
              <a:t>And if you are looking at notes, documents, and/or images from the </a:t>
            </a:r>
            <a:r>
              <a:rPr lang="en-US" b="1" i="1" u="sng">
                <a:latin typeface="Arial" charset="0"/>
              </a:rPr>
              <a:t>Detective’s Research</a:t>
            </a:r>
            <a:r>
              <a:rPr lang="en-US">
                <a:latin typeface="Arial" charset="0"/>
              </a:rPr>
              <a:t>  they will be marked with a photo of an </a:t>
            </a:r>
            <a:r>
              <a:rPr lang="en-US" i="1">
                <a:latin typeface="Arial" charset="0"/>
              </a:rPr>
              <a:t>investigator’s badge</a:t>
            </a:r>
            <a:r>
              <a:rPr lang="en-US">
                <a:latin typeface="Arial" charset="0"/>
              </a:rPr>
              <a:t>.</a:t>
            </a:r>
          </a:p>
          <a:p>
            <a:pPr marL="342900" indent="-342900" eaLnBrk="0" hangingPunct="0">
              <a:lnSpc>
                <a:spcPct val="90000"/>
              </a:lnSpc>
              <a:spcBef>
                <a:spcPct val="50000"/>
              </a:spcBef>
              <a:buFontTx/>
              <a:buChar char="•"/>
            </a:pPr>
            <a:r>
              <a:rPr lang="en-US">
                <a:latin typeface="Arial" charset="0"/>
              </a:rPr>
              <a:t>Fill in your report sheet for this section by writing down any and all information that you feel may </a:t>
            </a:r>
            <a:br>
              <a:rPr lang="en-US">
                <a:latin typeface="Arial" charset="0"/>
              </a:rPr>
            </a:br>
            <a:r>
              <a:rPr lang="en-US">
                <a:latin typeface="Arial" charset="0"/>
              </a:rPr>
              <a:t>be useful to you later when you fill out Stage 4.</a:t>
            </a:r>
          </a:p>
        </p:txBody>
      </p:sp>
      <p:pic>
        <p:nvPicPr>
          <p:cNvPr id="52229" name="Picture 5" descr="detectives_research"/>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685800" y="1676400"/>
            <a:ext cx="1293813" cy="1371600"/>
          </a:xfrm>
          <a:prstGeom prst="rect">
            <a:avLst/>
          </a:prstGeom>
          <a:noFill/>
        </p:spPr>
      </p:pic>
      <p:pic>
        <p:nvPicPr>
          <p:cNvPr id="52230" name="Picture 6" descr="forensic_stage3"/>
          <p:cNvPicPr>
            <a:picLocks noChangeAspect="1" noChangeArrowheads="1"/>
          </p:cNvPicPr>
          <p:nvPr/>
        </p:nvPicPr>
        <p:blipFill>
          <a:blip r:embed="rId4" cstate="print"/>
          <a:srcRect/>
          <a:stretch>
            <a:fillRect/>
          </a:stretch>
        </p:blipFill>
        <p:spPr bwMode="auto">
          <a:xfrm>
            <a:off x="1676400" y="3868738"/>
            <a:ext cx="5942013" cy="19986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2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orensicReportSections"/>
          <p:cNvPicPr>
            <a:picLocks noChangeAspect="1" noChangeArrowheads="1"/>
          </p:cNvPicPr>
          <p:nvPr/>
        </p:nvPicPr>
        <p:blipFill>
          <a:blip r:embed="rId2" cstate="print"/>
          <a:srcRect/>
          <a:stretch>
            <a:fillRect/>
          </a:stretch>
        </p:blipFill>
        <p:spPr bwMode="auto">
          <a:xfrm>
            <a:off x="0" y="466725"/>
            <a:ext cx="9144000" cy="904875"/>
          </a:xfrm>
          <a:prstGeom prst="rect">
            <a:avLst/>
          </a:prstGeom>
          <a:noFill/>
        </p:spPr>
      </p:pic>
      <p:sp>
        <p:nvSpPr>
          <p:cNvPr id="53251" name="Rectangle 3"/>
          <p:cNvSpPr>
            <a:spLocks noChangeArrowheads="1"/>
          </p:cNvSpPr>
          <p:nvPr/>
        </p:nvSpPr>
        <p:spPr bwMode="auto">
          <a:xfrm>
            <a:off x="381000" y="1371600"/>
            <a:ext cx="8305800" cy="1371600"/>
          </a:xfrm>
          <a:prstGeom prst="rect">
            <a:avLst/>
          </a:prstGeom>
          <a:noFill/>
          <a:ln w="9525">
            <a:noFill/>
            <a:miter lim="800000"/>
            <a:headEnd/>
            <a:tailEnd/>
          </a:ln>
          <a:effectLst/>
        </p:spPr>
        <p:txBody>
          <a:bodyPr/>
          <a:lstStyle/>
          <a:p>
            <a:pPr marL="342900" indent="-342900" eaLnBrk="0" hangingPunct="0">
              <a:spcBef>
                <a:spcPct val="20000"/>
              </a:spcBef>
              <a:buFontTx/>
              <a:buChar char="•"/>
            </a:pPr>
            <a:r>
              <a:rPr lang="en-US">
                <a:latin typeface="Arial" charset="0"/>
              </a:rPr>
              <a:t>Once you have filled in Stages 1–3 you then use this information to come up with a theory of what event you think took place and why.</a:t>
            </a:r>
          </a:p>
          <a:p>
            <a:pPr marL="342900" indent="-342900" eaLnBrk="0" hangingPunct="0">
              <a:spcBef>
                <a:spcPct val="20000"/>
              </a:spcBef>
              <a:buFontTx/>
              <a:buChar char="•"/>
            </a:pPr>
            <a:r>
              <a:rPr lang="en-US">
                <a:latin typeface="Arial" charset="0"/>
              </a:rPr>
              <a:t>Read through carefully and answer each question in Stage 4: Forensic Analysis.</a:t>
            </a:r>
          </a:p>
        </p:txBody>
      </p:sp>
      <p:pic>
        <p:nvPicPr>
          <p:cNvPr id="53252" name="Picture 4" descr="forensic_stage4"/>
          <p:cNvPicPr>
            <a:picLocks noChangeAspect="1" noChangeArrowheads="1"/>
          </p:cNvPicPr>
          <p:nvPr/>
        </p:nvPicPr>
        <p:blipFill>
          <a:blip r:embed="rId3" cstate="print"/>
          <a:srcRect/>
          <a:stretch>
            <a:fillRect/>
          </a:stretch>
        </p:blipFill>
        <p:spPr bwMode="auto">
          <a:xfrm>
            <a:off x="2057400" y="2819400"/>
            <a:ext cx="5257800" cy="37258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do when I am done?</a:t>
            </a:r>
            <a:endParaRPr lang="en-US" dirty="0"/>
          </a:p>
        </p:txBody>
      </p:sp>
      <p:sp>
        <p:nvSpPr>
          <p:cNvPr id="3" name="Content Placeholder 2"/>
          <p:cNvSpPr>
            <a:spLocks noGrp="1"/>
          </p:cNvSpPr>
          <p:nvPr>
            <p:ph sz="quarter" idx="1"/>
          </p:nvPr>
        </p:nvSpPr>
        <p:spPr/>
        <p:txBody>
          <a:bodyPr/>
          <a:lstStyle/>
          <a:p>
            <a:r>
              <a:rPr lang="en-US" sz="3200" dirty="0" smtClean="0"/>
              <a:t>Finally, once the entire class has turned </a:t>
            </a:r>
            <a:br>
              <a:rPr lang="en-US" sz="3200" dirty="0" smtClean="0"/>
            </a:br>
            <a:r>
              <a:rPr lang="en-US" sz="3200" dirty="0" smtClean="0"/>
              <a:t>in their reports, you will read a </a:t>
            </a:r>
            <a:r>
              <a:rPr lang="en-US" sz="3200" b="1" i="1" dirty="0" smtClean="0"/>
              <a:t>Mystery Solved: Press Release</a:t>
            </a:r>
            <a:r>
              <a:rPr lang="en-US" sz="3200" dirty="0" smtClean="0"/>
              <a:t> that will tell </a:t>
            </a:r>
            <a:br>
              <a:rPr lang="en-US" sz="3200" dirty="0" smtClean="0"/>
            </a:br>
            <a:r>
              <a:rPr lang="en-US" sz="3200" dirty="0" smtClean="0"/>
              <a:t>you the background behind the case </a:t>
            </a:r>
            <a:br>
              <a:rPr lang="en-US" sz="3200" dirty="0" smtClean="0"/>
            </a:br>
            <a:r>
              <a:rPr lang="en-US" sz="3200" dirty="0" smtClean="0"/>
              <a:t>you just finished reviewing.</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Cj04348720000[1]"/>
          <p:cNvPicPr>
            <a:picLocks noChangeAspect="1" noChangeArrowheads="1"/>
          </p:cNvPicPr>
          <p:nvPr/>
        </p:nvPicPr>
        <p:blipFill>
          <a:blip r:embed="rId2" cstate="print"/>
          <a:srcRect/>
          <a:stretch>
            <a:fillRect/>
          </a:stretch>
        </p:blipFill>
        <p:spPr bwMode="auto">
          <a:xfrm rot="974521">
            <a:off x="6019800" y="2949575"/>
            <a:ext cx="2209800" cy="2209800"/>
          </a:xfrm>
          <a:prstGeom prst="rect">
            <a:avLst/>
          </a:prstGeom>
          <a:noFill/>
        </p:spPr>
      </p:pic>
      <p:pic>
        <p:nvPicPr>
          <p:cNvPr id="40963" name="Picture 3" descr="MCj04347470000[1]"/>
          <p:cNvPicPr>
            <a:picLocks noChangeAspect="1" noChangeArrowheads="1"/>
          </p:cNvPicPr>
          <p:nvPr/>
        </p:nvPicPr>
        <p:blipFill>
          <a:blip r:embed="rId3" cstate="print"/>
          <a:srcRect/>
          <a:stretch>
            <a:fillRect/>
          </a:stretch>
        </p:blipFill>
        <p:spPr bwMode="auto">
          <a:xfrm>
            <a:off x="6324600" y="4800600"/>
            <a:ext cx="1752600" cy="1752600"/>
          </a:xfrm>
          <a:prstGeom prst="rect">
            <a:avLst/>
          </a:prstGeom>
          <a:noFill/>
        </p:spPr>
      </p:pic>
      <p:pic>
        <p:nvPicPr>
          <p:cNvPr id="40964" name="Picture 4" descr="forensic_report1"/>
          <p:cNvPicPr>
            <a:picLocks noChangeAspect="1" noChangeArrowheads="1"/>
          </p:cNvPicPr>
          <p:nvPr/>
        </p:nvPicPr>
        <p:blipFill>
          <a:blip r:embed="rId4" cstate="print"/>
          <a:srcRect/>
          <a:stretch>
            <a:fillRect/>
          </a:stretch>
        </p:blipFill>
        <p:spPr bwMode="auto">
          <a:xfrm>
            <a:off x="6330950" y="457200"/>
            <a:ext cx="1822450" cy="2362200"/>
          </a:xfrm>
          <a:prstGeom prst="rect">
            <a:avLst/>
          </a:prstGeom>
          <a:noFill/>
          <a:ln w="12700">
            <a:solidFill>
              <a:srgbClr val="000000"/>
            </a:solidFill>
            <a:miter lim="800000"/>
            <a:headEnd/>
            <a:tailEnd/>
          </a:ln>
        </p:spPr>
      </p:pic>
      <p:pic>
        <p:nvPicPr>
          <p:cNvPr id="40965" name="Picture 5" descr="Ready"/>
          <p:cNvPicPr>
            <a:picLocks noChangeAspect="1" noChangeArrowheads="1"/>
          </p:cNvPicPr>
          <p:nvPr/>
        </p:nvPicPr>
        <p:blipFill>
          <a:blip r:embed="rId5" cstate="print"/>
          <a:srcRect/>
          <a:stretch>
            <a:fillRect/>
          </a:stretch>
        </p:blipFill>
        <p:spPr bwMode="auto">
          <a:xfrm>
            <a:off x="2895600" y="1143000"/>
            <a:ext cx="1809750" cy="904875"/>
          </a:xfrm>
          <a:prstGeom prst="rect">
            <a:avLst/>
          </a:prstGeom>
          <a:noFill/>
        </p:spPr>
      </p:pic>
      <p:pic>
        <p:nvPicPr>
          <p:cNvPr id="40966" name="Picture 6" descr="Set"/>
          <p:cNvPicPr>
            <a:picLocks noChangeAspect="1" noChangeArrowheads="1"/>
          </p:cNvPicPr>
          <p:nvPr/>
        </p:nvPicPr>
        <p:blipFill>
          <a:blip r:embed="rId6" cstate="print"/>
          <a:srcRect/>
          <a:stretch>
            <a:fillRect/>
          </a:stretch>
        </p:blipFill>
        <p:spPr bwMode="auto">
          <a:xfrm>
            <a:off x="2895600" y="2828925"/>
            <a:ext cx="1809750" cy="904875"/>
          </a:xfrm>
          <a:prstGeom prst="rect">
            <a:avLst/>
          </a:prstGeom>
          <a:noFill/>
        </p:spPr>
      </p:pic>
      <p:pic>
        <p:nvPicPr>
          <p:cNvPr id="40967" name="Picture 7" descr="Go"/>
          <p:cNvPicPr>
            <a:picLocks noChangeAspect="1" noChangeArrowheads="1"/>
          </p:cNvPicPr>
          <p:nvPr/>
        </p:nvPicPr>
        <p:blipFill>
          <a:blip r:embed="rId7" cstate="print"/>
          <a:srcRect/>
          <a:stretch>
            <a:fillRect/>
          </a:stretch>
        </p:blipFill>
        <p:spPr bwMode="auto">
          <a:xfrm>
            <a:off x="2971800" y="4724400"/>
            <a:ext cx="1809750" cy="904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1010</TotalTime>
  <Words>1312</Words>
  <Application>Microsoft Office PowerPoint</Application>
  <PresentationFormat>On-screen Show (4:3)</PresentationFormat>
  <Paragraphs>64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Architect</vt:lpstr>
      <vt:lpstr>Arial</vt:lpstr>
      <vt:lpstr>Comic Sans MS</vt:lpstr>
      <vt:lpstr>Franklin Gothic Book</vt:lpstr>
      <vt:lpstr>Perpetua</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I do when I am done?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Task</vt:lpstr>
    </vt:vector>
  </TitlesOfParts>
  <Company>Paulding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jpittman</dc:creator>
  <cp:lastModifiedBy>Kimberly Vinson</cp:lastModifiedBy>
  <cp:revision>86</cp:revision>
  <dcterms:created xsi:type="dcterms:W3CDTF">2013-10-07T13:27:23Z</dcterms:created>
  <dcterms:modified xsi:type="dcterms:W3CDTF">2015-12-29T02:23:29Z</dcterms:modified>
</cp:coreProperties>
</file>